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7" r:id="rId2"/>
    <p:sldId id="308" r:id="rId3"/>
    <p:sldId id="284" r:id="rId4"/>
    <p:sldId id="283" r:id="rId5"/>
    <p:sldId id="276" r:id="rId6"/>
    <p:sldId id="282" r:id="rId7"/>
    <p:sldId id="311" r:id="rId8"/>
    <p:sldId id="281" r:id="rId9"/>
    <p:sldId id="291" r:id="rId10"/>
    <p:sldId id="292" r:id="rId11"/>
    <p:sldId id="313" r:id="rId12"/>
    <p:sldId id="295" r:id="rId13"/>
    <p:sldId id="299" r:id="rId14"/>
    <p:sldId id="258" r:id="rId15"/>
    <p:sldId id="259" r:id="rId16"/>
    <p:sldId id="260" r:id="rId17"/>
    <p:sldId id="261" r:id="rId18"/>
    <p:sldId id="278" r:id="rId19"/>
    <p:sldId id="262" r:id="rId20"/>
    <p:sldId id="312" r:id="rId21"/>
    <p:sldId id="296" r:id="rId22"/>
    <p:sldId id="302" r:id="rId23"/>
    <p:sldId id="297" r:id="rId24"/>
    <p:sldId id="298" r:id="rId25"/>
    <p:sldId id="301" r:id="rId26"/>
    <p:sldId id="315" r:id="rId27"/>
    <p:sldId id="289" r:id="rId28"/>
    <p:sldId id="314" r:id="rId29"/>
    <p:sldId id="285" r:id="rId30"/>
    <p:sldId id="28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2094" y="-7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4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C8ADB-78BE-402A-B18A-4BD050AB48FC}" type="datetimeFigureOut">
              <a:rPr lang="en-US" smtClean="0"/>
              <a:pPr/>
              <a:t>7/9/2010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43B299-10F9-4425-B239-A5CF7164B14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A7B220-F05A-4317-9B0B-DBC24D6C4E5A}"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684213" y="4341813"/>
            <a:ext cx="5489575" cy="4116387"/>
          </a:xfrm>
          <a:noFill/>
          <a:ln/>
        </p:spPr>
        <p:txBody>
          <a:bodyPr/>
          <a:lstStyle/>
          <a:p>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5E020B0-81A4-42B5-9285-D8754D477551}" type="slidenum">
              <a:rPr lang="en-US" smtClean="0"/>
              <a:pPr>
                <a:defRPr/>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14409A-034B-4F4D-9C41-DD5892D38B12}" type="slidenum">
              <a:rPr lang="en-US" smtClean="0"/>
              <a:pPr fontAlgn="base">
                <a:spcBef>
                  <a:spcPct val="0"/>
                </a:spcBef>
                <a:spcAft>
                  <a:spcPct val="0"/>
                </a:spcAft>
                <a:defRPr/>
              </a:pPr>
              <a:t>7</a:t>
            </a:fld>
            <a:endParaRPr lang="en-US" smtClean="0"/>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32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smtClean="0"/>
          </a:p>
        </p:txBody>
      </p:sp>
      <p:sp>
        <p:nvSpPr>
          <p:cNvPr id="95236" name="Slide Number Placeholder 3"/>
          <p:cNvSpPr>
            <a:spLocks noGrp="1"/>
          </p:cNvSpPr>
          <p:nvPr>
            <p:ph type="sldNum" sz="quarter" idx="5"/>
          </p:nvPr>
        </p:nvSpPr>
        <p:spPr>
          <a:noFill/>
        </p:spPr>
        <p:txBody>
          <a:bodyPr/>
          <a:lstStyle/>
          <a:p>
            <a:fld id="{8392636D-D28C-43AF-A002-907166A82CF7}" type="slidenum">
              <a:rPr lang="en-US">
                <a:solidFill>
                  <a:srgbClr val="000000"/>
                </a:solidFill>
              </a:rPr>
              <a:pPr/>
              <a:t>9</a:t>
            </a:fld>
            <a:endParaRPr 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r>
              <a:rPr lang="en-US" smtClean="0"/>
              <a:t>In designing ODM we asked: What are the basic attributes to be associated with each single data value and how can these best be organized?  This involved community survey at a workshop and by email and based on the feedback received we came up with the ODM schema illustrated, published last year in WRR</a:t>
            </a:r>
          </a:p>
          <a:p>
            <a:r>
              <a:rPr lang="en-US" smtClean="0"/>
              <a:t>This is quite a detailed slide, but it is the entire schema.  Few database designs are simple enough to fit the entire schema on one slide.  This shows at the center the data values table and off to the sides, the ancillary or metadata tables that record.</a:t>
            </a:r>
          </a:p>
          <a:p>
            <a:endParaRPr lang="en-US" smtClean="0"/>
          </a:p>
          <a:p>
            <a:pPr eaLnBrk="1" hangingPunct="1"/>
            <a:endParaRPr lang="en-US" smtClean="0"/>
          </a:p>
        </p:txBody>
      </p:sp>
      <p:sp>
        <p:nvSpPr>
          <p:cNvPr id="96260" name="Slide Number Placeholder 3"/>
          <p:cNvSpPr>
            <a:spLocks noGrp="1"/>
          </p:cNvSpPr>
          <p:nvPr>
            <p:ph type="sldNum" sz="quarter" idx="5"/>
          </p:nvPr>
        </p:nvSpPr>
        <p:spPr>
          <a:noFill/>
        </p:spPr>
        <p:txBody>
          <a:bodyPr/>
          <a:lstStyle/>
          <a:p>
            <a:fld id="{72DFFB70-3838-423D-9ED8-DC7B9EF4548D}" type="slidenum">
              <a:rPr lang="en-US">
                <a:solidFill>
                  <a:srgbClr val="000000"/>
                </a:solidFill>
              </a:rPr>
              <a:pPr/>
              <a:t>10</a:t>
            </a:fld>
            <a:endParaRPr 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BC1D64B-3B71-4F57-9084-7324EFF39C61}" type="slidenum">
              <a:rPr lang="en-US" sz="1200">
                <a:solidFill>
                  <a:srgbClr val="000000"/>
                </a:solidFill>
                <a:latin typeface="Arial" pitchFamily="34" charset="0"/>
              </a:rPr>
              <a:pPr algn="r"/>
              <a:t>13</a:t>
            </a:fld>
            <a:endParaRPr lang="en-US" sz="1200">
              <a:solidFill>
                <a:srgbClr val="000000"/>
              </a:solidFill>
              <a:latin typeface="Arial" pitchFamily="34" charset="0"/>
            </a:endParaRPr>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smtClean="0"/>
              <a:t>HIS Central keeps a listing of all registered web services, and also maintains a metadata catalog of site and variable information from those services to enable fast data searching.</a:t>
            </a:r>
          </a:p>
        </p:txBody>
      </p:sp>
      <p:sp>
        <p:nvSpPr>
          <p:cNvPr id="100356" name="Slide Number Placeholder 3"/>
          <p:cNvSpPr>
            <a:spLocks noGrp="1"/>
          </p:cNvSpPr>
          <p:nvPr>
            <p:ph type="sldNum" sz="quarter" idx="5"/>
          </p:nvPr>
        </p:nvSpPr>
        <p:spPr>
          <a:noFill/>
        </p:spPr>
        <p:txBody>
          <a:bodyPr/>
          <a:lstStyle/>
          <a:p>
            <a:fld id="{0A2C35F0-5EA2-473F-BAE3-596D822E9814}" type="slidenum">
              <a:rPr lang="en-US">
                <a:solidFill>
                  <a:srgbClr val="000000"/>
                </a:solidFill>
              </a:rPr>
              <a:pPr/>
              <a:t>21</a:t>
            </a:fld>
            <a:endParaRPr 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40825B-E4AE-4A5D-A04D-9970F5FC35B4}"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Generated by Dave V. It is the star tree for new ontology.</a:t>
            </a:r>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037A046-EA71-48A3-8469-C84755E71D33}" type="slidenum">
              <a:rPr lang="en-US">
                <a:solidFill>
                  <a:prstClr val="black"/>
                </a:solidFill>
              </a:rPr>
              <a:pPr>
                <a:defRPr/>
              </a:pPr>
              <a:t>23</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A8B783D-42DF-4747-B663-0B5865986D73}" type="slidenum">
              <a:rPr lang="en-US">
                <a:solidFill>
                  <a:srgbClr val="000000"/>
                </a:solidFill>
              </a:rPr>
              <a:pPr/>
              <a:t>24</a:t>
            </a:fld>
            <a:endParaRPr lang="en-US">
              <a:solidFill>
                <a:srgbClr val="000000"/>
              </a:solidFill>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7/9/2010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7/9/2010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7/9/2010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7/9/2010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98238-0E16-4124-95F6-C33A58A77076}" type="datetimeFigureOut">
              <a:rPr lang="en-US" smtClean="0"/>
              <a:pPr/>
              <a:t>7/9/2010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998238-0E16-4124-95F6-C33A58A77076}" type="datetimeFigureOut">
              <a:rPr lang="en-US" smtClean="0"/>
              <a:pPr/>
              <a:t>7/9/2010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998238-0E16-4124-95F6-C33A58A77076}" type="datetimeFigureOut">
              <a:rPr lang="en-US" smtClean="0"/>
              <a:pPr/>
              <a:t>7/9/2010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998238-0E16-4124-95F6-C33A58A77076}" type="datetimeFigureOut">
              <a:rPr lang="en-US" smtClean="0"/>
              <a:pPr/>
              <a:t>7/9/2010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98238-0E16-4124-95F6-C33A58A77076}" type="datetimeFigureOut">
              <a:rPr lang="en-US" smtClean="0"/>
              <a:pPr/>
              <a:t>7/9/2010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7/9/2010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7/9/2010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98238-0E16-4124-95F6-C33A58A77076}" type="datetimeFigureOut">
              <a:rPr lang="en-US" smtClean="0"/>
              <a:pPr/>
              <a:t>7/9/2010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1F1E7-1E04-495D-AE4B-7BAF3691C8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his.cuahsi.org/odmdatabas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his.cuahsi.org/mastercvreg.html"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hyperlink" Target="http://www.isu.edu/urelate/standards/images/Wordmark-reg.jpg" TargetMode="External"/><Relationship Id="rId13" Type="http://schemas.openxmlformats.org/officeDocument/2006/relationships/image" Target="../media/image66.gif"/><Relationship Id="rId18" Type="http://schemas.openxmlformats.org/officeDocument/2006/relationships/image" Target="../media/image71.jpeg"/><Relationship Id="rId3" Type="http://schemas.openxmlformats.org/officeDocument/2006/relationships/image" Target="../media/image53.png"/><Relationship Id="rId7" Type="http://schemas.openxmlformats.org/officeDocument/2006/relationships/image" Target="../media/image61.pn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image" Target="../media/image57.png"/><Relationship Id="rId16" Type="http://schemas.openxmlformats.org/officeDocument/2006/relationships/image" Target="../media/image69.png"/><Relationship Id="rId20" Type="http://schemas.openxmlformats.org/officeDocument/2006/relationships/hyperlink" Target="http://icewater.inra.org/" TargetMode="External"/><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jpeg"/><Relationship Id="rId4" Type="http://schemas.openxmlformats.org/officeDocument/2006/relationships/image" Target="../media/image58.jpeg"/><Relationship Id="rId9" Type="http://schemas.openxmlformats.org/officeDocument/2006/relationships/image" Target="../media/image62.jpeg"/><Relationship Id="rId14" Type="http://schemas.openxmlformats.org/officeDocument/2006/relationships/image" Target="../media/image67.gif"/></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hyperlink" Target="http://www.campbellsci.com/03001-wind-sentry" TargetMode="Externa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err="1" smtClean="0"/>
              <a:t>HydroServer</a:t>
            </a:r>
            <a:r>
              <a:rPr lang="en-US" dirty="0" smtClean="0"/>
              <a:t/>
            </a:r>
            <a:br>
              <a:rPr lang="en-US" dirty="0" smtClean="0"/>
            </a:br>
            <a:r>
              <a:rPr lang="en-US" dirty="0" smtClean="0"/>
              <a:t/>
            </a:r>
            <a:br>
              <a:rPr lang="en-US" dirty="0" smtClean="0"/>
            </a:br>
            <a:r>
              <a:rPr lang="en-US" dirty="0" smtClean="0"/>
              <a:t> </a:t>
            </a:r>
            <a:r>
              <a:rPr lang="en-US" sz="3600" dirty="0" smtClean="0"/>
              <a:t>A Platform for Publishing Space-Time Hydrologic Datasets</a:t>
            </a:r>
            <a:br>
              <a:rPr lang="en-US" sz="3600" dirty="0" smtClean="0"/>
            </a:br>
            <a:r>
              <a:rPr lang="en-US" dirty="0" smtClean="0"/>
              <a:t/>
            </a:r>
            <a:br>
              <a:rPr lang="en-US" dirty="0" smtClean="0"/>
            </a:br>
            <a:endParaRPr lang="en-US" dirty="0" smtClean="0"/>
          </a:p>
        </p:txBody>
      </p:sp>
      <p:pic>
        <p:nvPicPr>
          <p:cNvPr id="32778" name="Picture 11" descr="nsf4c"/>
          <p:cNvPicPr>
            <a:picLocks noChangeAspect="1" noChangeArrowheads="1"/>
          </p:cNvPicPr>
          <p:nvPr/>
        </p:nvPicPr>
        <p:blipFill>
          <a:blip r:embed="rId2" cstate="print"/>
          <a:srcRect/>
          <a:stretch>
            <a:fillRect/>
          </a:stretch>
        </p:blipFill>
        <p:spPr bwMode="auto">
          <a:xfrm>
            <a:off x="79248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6410325" y="59436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914400" y="1371600"/>
            <a:ext cx="2133600" cy="304800"/>
          </a:xfrm>
        </p:spPr>
        <p:txBody>
          <a:bodyPr>
            <a:normAutofit fontScale="47500" lnSpcReduction="20000"/>
          </a:bodyPr>
          <a:lstStyle/>
          <a:p>
            <a:pPr eaLnBrk="1" hangingPunct="1">
              <a:buFont typeface="Arial" pitchFamily="34" charset="0"/>
              <a:buNone/>
              <a:defRPr/>
            </a:pPr>
            <a:r>
              <a:rPr lang="en-US" dirty="0" smtClean="0">
                <a:hlinkClick r:id="rId4"/>
              </a:rPr>
              <a:t>http://his.cuahsi.org/</a:t>
            </a:r>
            <a:r>
              <a:rPr lang="en-US" dirty="0" smtClean="0"/>
              <a:t> </a:t>
            </a:r>
          </a:p>
        </p:txBody>
      </p:sp>
      <p:sp>
        <p:nvSpPr>
          <p:cNvPr id="32774" name="Rectangle 10"/>
          <p:cNvSpPr>
            <a:spLocks noChangeArrowheads="1"/>
          </p:cNvSpPr>
          <p:nvPr/>
        </p:nvSpPr>
        <p:spPr bwMode="auto">
          <a:xfrm>
            <a:off x="1638300" y="4114800"/>
            <a:ext cx="5867400" cy="1754326"/>
          </a:xfrm>
          <a:prstGeom prst="rect">
            <a:avLst/>
          </a:prstGeom>
          <a:noFill/>
          <a:ln w="9525">
            <a:noFill/>
            <a:miter lim="800000"/>
            <a:headEnd/>
            <a:tailEnd/>
          </a:ln>
        </p:spPr>
        <p:txBody>
          <a:bodyPr>
            <a:spAutoFit/>
          </a:bodyPr>
          <a:lstStyle/>
          <a:p>
            <a:pPr algn="ctr"/>
            <a:r>
              <a:rPr lang="en-US" sz="2800" b="1" dirty="0" smtClean="0">
                <a:solidFill>
                  <a:srgbClr val="0070C0"/>
                </a:solidFill>
              </a:rPr>
              <a:t>Jeffery S. </a:t>
            </a:r>
            <a:r>
              <a:rPr lang="en-US" sz="2800" b="1" dirty="0" err="1" smtClean="0">
                <a:solidFill>
                  <a:srgbClr val="0070C0"/>
                </a:solidFill>
              </a:rPr>
              <a:t>Horsburgh</a:t>
            </a:r>
            <a:endParaRPr lang="en-US" sz="2800" b="1" dirty="0" smtClean="0">
              <a:solidFill>
                <a:srgbClr val="0070C0"/>
              </a:solidFill>
            </a:endParaRPr>
          </a:p>
          <a:p>
            <a:pPr algn="ctr"/>
            <a:endParaRPr lang="en-US" sz="2000" dirty="0" smtClean="0">
              <a:solidFill>
                <a:srgbClr val="0070C0"/>
              </a:solidFill>
            </a:endParaRPr>
          </a:p>
          <a:p>
            <a:pPr algn="ctr"/>
            <a:r>
              <a:rPr lang="en-US" sz="2000" dirty="0" smtClean="0">
                <a:solidFill>
                  <a:srgbClr val="0070C0"/>
                </a:solidFill>
              </a:rPr>
              <a:t>David G. Tarboton, Kimberly A. T. Schreuders, David R. Maidment, Ilya Zaslavsky, and David Valentine</a:t>
            </a:r>
          </a:p>
          <a:p>
            <a:pPr algn="ctr"/>
            <a:r>
              <a:rPr lang="en-US" sz="2000" dirty="0" smtClean="0">
                <a:solidFill>
                  <a:srgbClr val="0070C0"/>
                </a:solidFill>
              </a:rPr>
              <a:t>And the Rest of the CUAHSI HIS Team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0" y="371475"/>
            <a:ext cx="9144000" cy="5843588"/>
            <a:chOff x="0" y="63"/>
            <a:chExt cx="5760" cy="3681"/>
          </a:xfrm>
        </p:grpSpPr>
        <p:pic>
          <p:nvPicPr>
            <p:cNvPr id="67589" name="Picture 7" descr="ODM 1"/>
            <p:cNvPicPr>
              <a:picLocks noChangeAspect="1" noChangeArrowheads="1"/>
            </p:cNvPicPr>
            <p:nvPr/>
          </p:nvPicPr>
          <p:blipFill>
            <a:blip r:embed="rId3" cstate="print"/>
            <a:srcRect/>
            <a:stretch>
              <a:fillRect/>
            </a:stretch>
          </p:blipFill>
          <p:spPr bwMode="auto">
            <a:xfrm>
              <a:off x="0" y="63"/>
              <a:ext cx="5760" cy="3681"/>
            </a:xfrm>
            <a:prstGeom prst="rect">
              <a:avLst/>
            </a:prstGeom>
            <a:noFill/>
            <a:ln w="9525">
              <a:noFill/>
              <a:miter lim="800000"/>
              <a:headEnd/>
              <a:tailEnd/>
            </a:ln>
          </p:spPr>
        </p:pic>
        <p:sp>
          <p:nvSpPr>
            <p:cNvPr id="67590" name="Rectangle 5"/>
            <p:cNvSpPr>
              <a:spLocks noChangeArrowheads="1"/>
            </p:cNvSpPr>
            <p:nvPr/>
          </p:nvSpPr>
          <p:spPr bwMode="auto">
            <a:xfrm>
              <a:off x="2165" y="1268"/>
              <a:ext cx="379" cy="79"/>
            </a:xfrm>
            <a:prstGeom prst="rect">
              <a:avLst/>
            </a:prstGeom>
            <a:noFill/>
            <a:ln w="28575">
              <a:solidFill>
                <a:srgbClr val="FF3300"/>
              </a:solidFill>
              <a:miter lim="800000"/>
              <a:headEnd/>
              <a:tailEnd/>
            </a:ln>
          </p:spPr>
          <p:txBody>
            <a:bodyPr wrap="none" anchor="ctr"/>
            <a:lstStyle/>
            <a:p>
              <a:endParaRPr lang="en-US">
                <a:solidFill>
                  <a:srgbClr val="000000"/>
                </a:solidFill>
                <a:latin typeface="Arial" pitchFamily="34" charset="0"/>
              </a:endParaRPr>
            </a:p>
          </p:txBody>
        </p:sp>
      </p:grpSp>
      <p:sp>
        <p:nvSpPr>
          <p:cNvPr id="67587" name="Rectangle 3"/>
          <p:cNvSpPr>
            <a:spLocks noChangeArrowheads="1"/>
          </p:cNvSpPr>
          <p:nvPr/>
        </p:nvSpPr>
        <p:spPr bwMode="auto">
          <a:xfrm>
            <a:off x="152400" y="6215063"/>
            <a:ext cx="8839200" cy="523875"/>
          </a:xfrm>
          <a:prstGeom prst="rect">
            <a:avLst/>
          </a:prstGeom>
          <a:noFill/>
          <a:ln w="9525">
            <a:noFill/>
            <a:miter lim="800000"/>
            <a:headEnd/>
            <a:tailEnd/>
          </a:ln>
        </p:spPr>
        <p:txBody>
          <a:bodyPr lIns="91418" tIns="45709" rIns="91418" bIns="45709">
            <a:spAutoFit/>
          </a:bodyPr>
          <a:lstStyle/>
          <a:p>
            <a:r>
              <a:rPr lang="en-US" sz="1400">
                <a:solidFill>
                  <a:srgbClr val="000000"/>
                </a:solidFill>
                <a:latin typeface="Arial" pitchFamily="34" charset="0"/>
              </a:rPr>
              <a:t>Horsburgh, J. S., D. G. Tarboton, D. R. Maidment and I. Zaslavsky, (2008), A Relational Model for Environmental and Water Resources Data, </a:t>
            </a:r>
            <a:r>
              <a:rPr lang="en-US" sz="1400" i="1">
                <a:solidFill>
                  <a:srgbClr val="000000"/>
                </a:solidFill>
                <a:latin typeface="Arial" pitchFamily="34" charset="0"/>
              </a:rPr>
              <a:t>Water Resour. Res.,</a:t>
            </a:r>
            <a:r>
              <a:rPr lang="en-US" sz="1400">
                <a:solidFill>
                  <a:srgbClr val="000000"/>
                </a:solidFill>
                <a:latin typeface="Arial" pitchFamily="34" charset="0"/>
              </a:rPr>
              <a:t> 44: W05406, doi:10.1029/2007WR006392.</a:t>
            </a:r>
          </a:p>
        </p:txBody>
      </p:sp>
      <p:sp>
        <p:nvSpPr>
          <p:cNvPr id="67588" name="Rectangle 7"/>
          <p:cNvSpPr>
            <a:spLocks noChangeArrowheads="1"/>
          </p:cNvSpPr>
          <p:nvPr/>
        </p:nvSpPr>
        <p:spPr bwMode="auto">
          <a:xfrm>
            <a:off x="0" y="0"/>
            <a:ext cx="9144000" cy="276225"/>
          </a:xfrm>
          <a:prstGeom prst="rect">
            <a:avLst/>
          </a:prstGeom>
          <a:noFill/>
          <a:ln w="9525">
            <a:noFill/>
            <a:miter lim="800000"/>
            <a:headEnd/>
            <a:tailEnd/>
          </a:ln>
        </p:spPr>
        <p:txBody>
          <a:bodyPr lIns="91433" tIns="0" rIns="91433" bIns="0">
            <a:spAutoFit/>
          </a:bodyPr>
          <a:lstStyle/>
          <a:p>
            <a:pPr algn="ctr" eaLnBrk="0" hangingPunct="0"/>
            <a:r>
              <a:rPr lang="en-US" b="1">
                <a:solidFill>
                  <a:srgbClr val="FF0000"/>
                </a:solidFill>
                <a:latin typeface="Arial" pitchFamily="34" charset="0"/>
              </a:rPr>
              <a:t>CUAHSI Observations Data Model  </a:t>
            </a:r>
            <a:r>
              <a:rPr lang="en-US" b="1" u="sng">
                <a:solidFill>
                  <a:srgbClr val="0000FF"/>
                </a:solidFill>
                <a:latin typeface="Arial" pitchFamily="34" charset="0"/>
                <a:hlinkClick r:id="rId4"/>
              </a:rPr>
              <a:t>http://his.cuahsi.org/odmdatabases.html</a:t>
            </a:r>
            <a:endParaRPr lang="en-US" b="1" u="sng">
              <a:solidFill>
                <a:srgbClr val="0000FF"/>
              </a:solidFill>
              <a:latin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0"/>
            <a:ext cx="4876800" cy="1524000"/>
          </a:xfrm>
        </p:spPr>
        <p:txBody>
          <a:bodyPr>
            <a:normAutofit/>
          </a:bodyPr>
          <a:lstStyle/>
          <a:p>
            <a:r>
              <a:rPr lang="en-US" sz="3600" dirty="0" smtClean="0"/>
              <a:t>Publication of Point Observations Data</a:t>
            </a:r>
          </a:p>
        </p:txBody>
      </p:sp>
      <p:sp>
        <p:nvSpPr>
          <p:cNvPr id="33795" name="Content Placeholder 2"/>
          <p:cNvSpPr>
            <a:spLocks noGrp="1"/>
          </p:cNvSpPr>
          <p:nvPr>
            <p:ph idx="1"/>
          </p:nvPr>
        </p:nvSpPr>
        <p:spPr>
          <a:xfrm>
            <a:off x="304800" y="1905000"/>
            <a:ext cx="4724400" cy="4419600"/>
          </a:xfrm>
        </p:spPr>
        <p:txBody>
          <a:bodyPr/>
          <a:lstStyle/>
          <a:p>
            <a:r>
              <a:rPr lang="en-US" sz="2800" smtClean="0"/>
              <a:t>Loading Data into ODM Databases</a:t>
            </a:r>
          </a:p>
          <a:p>
            <a:pPr lvl="1"/>
            <a:r>
              <a:rPr lang="en-US" sz="2400" smtClean="0"/>
              <a:t>ODM Data Loader</a:t>
            </a:r>
          </a:p>
          <a:p>
            <a:pPr lvl="1"/>
            <a:r>
              <a:rPr lang="en-US" sz="2400" smtClean="0"/>
              <a:t>ODM Streaming Data Loader</a:t>
            </a:r>
          </a:p>
          <a:p>
            <a:r>
              <a:rPr lang="en-US" sz="2800" smtClean="0"/>
              <a:t>Editing and managing data</a:t>
            </a:r>
          </a:p>
          <a:p>
            <a:pPr lvl="1"/>
            <a:r>
              <a:rPr lang="en-US" sz="2400" smtClean="0"/>
              <a:t>ODM Tools</a:t>
            </a:r>
          </a:p>
          <a:p>
            <a:r>
              <a:rPr lang="en-US" sz="2800" smtClean="0"/>
              <a:t>Implementation of WaterOneFlow Web Services</a:t>
            </a:r>
          </a:p>
        </p:txBody>
      </p:sp>
      <p:pic>
        <p:nvPicPr>
          <p:cNvPr id="33796" name="Picture 4"/>
          <p:cNvPicPr>
            <a:picLocks noChangeAspect="1" noChangeArrowheads="1"/>
          </p:cNvPicPr>
          <p:nvPr/>
        </p:nvPicPr>
        <p:blipFill>
          <a:blip r:embed="rId2" cstate="print"/>
          <a:srcRect/>
          <a:stretch>
            <a:fillRect/>
          </a:stretch>
        </p:blipFill>
        <p:spPr bwMode="auto">
          <a:xfrm>
            <a:off x="5105400" y="76200"/>
            <a:ext cx="3505200" cy="1824038"/>
          </a:xfrm>
          <a:prstGeom prst="rect">
            <a:avLst/>
          </a:prstGeom>
          <a:noFill/>
          <a:ln w="9525">
            <a:noFill/>
            <a:miter lim="800000"/>
            <a:headEnd/>
            <a:tailEnd/>
          </a:ln>
        </p:spPr>
      </p:pic>
      <p:pic>
        <p:nvPicPr>
          <p:cNvPr id="33797" name="Picture 6"/>
          <p:cNvPicPr>
            <a:picLocks noChangeAspect="1" noChangeArrowheads="1"/>
          </p:cNvPicPr>
          <p:nvPr/>
        </p:nvPicPr>
        <p:blipFill>
          <a:blip r:embed="rId3" cstate="print"/>
          <a:srcRect/>
          <a:stretch>
            <a:fillRect/>
          </a:stretch>
        </p:blipFill>
        <p:spPr bwMode="auto">
          <a:xfrm>
            <a:off x="5943600" y="1295400"/>
            <a:ext cx="2900363" cy="2090738"/>
          </a:xfrm>
          <a:prstGeom prst="rect">
            <a:avLst/>
          </a:prstGeom>
          <a:noFill/>
          <a:ln w="9525">
            <a:solidFill>
              <a:schemeClr val="tx1"/>
            </a:solidFill>
            <a:miter lim="800000"/>
            <a:headEnd/>
            <a:tailEnd/>
          </a:ln>
        </p:spPr>
      </p:pic>
      <p:sp>
        <p:nvSpPr>
          <p:cNvPr id="33798" name="TextBox 8"/>
          <p:cNvSpPr txBox="1">
            <a:spLocks noChangeArrowheads="1"/>
          </p:cNvSpPr>
          <p:nvPr/>
        </p:nvSpPr>
        <p:spPr bwMode="auto">
          <a:xfrm>
            <a:off x="5334000" y="457200"/>
            <a:ext cx="2362200" cy="369888"/>
          </a:xfrm>
          <a:prstGeom prst="rect">
            <a:avLst/>
          </a:prstGeom>
          <a:solidFill>
            <a:schemeClr val="bg1"/>
          </a:solidFill>
          <a:ln w="25400">
            <a:solidFill>
              <a:srgbClr val="FF0000"/>
            </a:solidFill>
            <a:miter lim="800000"/>
            <a:headEnd/>
            <a:tailEnd/>
          </a:ln>
        </p:spPr>
        <p:txBody>
          <a:bodyPr>
            <a:spAutoFit/>
          </a:bodyPr>
          <a:lstStyle/>
          <a:p>
            <a:pPr algn="ctr"/>
            <a:r>
              <a:rPr lang="en-US"/>
              <a:t>ODM Data Loader</a:t>
            </a:r>
          </a:p>
        </p:txBody>
      </p:sp>
      <p:sp>
        <p:nvSpPr>
          <p:cNvPr id="33799" name="TextBox 9"/>
          <p:cNvSpPr txBox="1">
            <a:spLocks noChangeArrowheads="1"/>
          </p:cNvSpPr>
          <p:nvPr/>
        </p:nvSpPr>
        <p:spPr bwMode="auto">
          <a:xfrm>
            <a:off x="6019800" y="2438400"/>
            <a:ext cx="2743200" cy="646113"/>
          </a:xfrm>
          <a:prstGeom prst="rect">
            <a:avLst/>
          </a:prstGeom>
          <a:solidFill>
            <a:schemeClr val="bg1"/>
          </a:solidFill>
          <a:ln w="25400">
            <a:solidFill>
              <a:srgbClr val="FF0000"/>
            </a:solidFill>
            <a:miter lim="800000"/>
            <a:headEnd/>
            <a:tailEnd/>
          </a:ln>
        </p:spPr>
        <p:txBody>
          <a:bodyPr>
            <a:spAutoFit/>
          </a:bodyPr>
          <a:lstStyle/>
          <a:p>
            <a:pPr algn="ctr"/>
            <a:r>
              <a:rPr lang="en-US"/>
              <a:t>ODM Streaming Data Loader</a:t>
            </a:r>
          </a:p>
        </p:txBody>
      </p:sp>
      <p:pic>
        <p:nvPicPr>
          <p:cNvPr id="33800" name="Picture 148"/>
          <p:cNvPicPr>
            <a:picLocks noChangeAspect="1" noChangeArrowheads="1"/>
          </p:cNvPicPr>
          <p:nvPr/>
        </p:nvPicPr>
        <p:blipFill>
          <a:blip r:embed="rId4" cstate="print"/>
          <a:srcRect/>
          <a:stretch>
            <a:fillRect/>
          </a:stretch>
        </p:blipFill>
        <p:spPr bwMode="auto">
          <a:xfrm>
            <a:off x="4800600" y="3276600"/>
            <a:ext cx="3352800" cy="2076450"/>
          </a:xfrm>
          <a:prstGeom prst="rect">
            <a:avLst/>
          </a:prstGeom>
          <a:noFill/>
          <a:ln w="9525">
            <a:noFill/>
            <a:miter lim="800000"/>
            <a:headEnd/>
            <a:tailEnd/>
          </a:ln>
        </p:spPr>
      </p:pic>
      <p:sp>
        <p:nvSpPr>
          <p:cNvPr id="33801" name="TextBox 7"/>
          <p:cNvSpPr txBox="1">
            <a:spLocks noChangeArrowheads="1"/>
          </p:cNvSpPr>
          <p:nvPr/>
        </p:nvSpPr>
        <p:spPr bwMode="auto">
          <a:xfrm>
            <a:off x="4953000" y="4419600"/>
            <a:ext cx="1600200" cy="369888"/>
          </a:xfrm>
          <a:prstGeom prst="rect">
            <a:avLst/>
          </a:prstGeom>
          <a:solidFill>
            <a:schemeClr val="bg1"/>
          </a:solidFill>
          <a:ln w="25400">
            <a:solidFill>
              <a:srgbClr val="FF0000"/>
            </a:solidFill>
            <a:miter lim="800000"/>
            <a:headEnd/>
            <a:tailEnd/>
          </a:ln>
        </p:spPr>
        <p:txBody>
          <a:bodyPr>
            <a:spAutoFit/>
          </a:bodyPr>
          <a:lstStyle/>
          <a:p>
            <a:pPr algn="ctr"/>
            <a:r>
              <a:rPr lang="en-US"/>
              <a:t>ODM Tools</a:t>
            </a:r>
          </a:p>
        </p:txBody>
      </p:sp>
      <p:pic>
        <p:nvPicPr>
          <p:cNvPr id="33802" name="Picture 2"/>
          <p:cNvPicPr>
            <a:picLocks noChangeAspect="1" noChangeArrowheads="1"/>
          </p:cNvPicPr>
          <p:nvPr/>
        </p:nvPicPr>
        <p:blipFill>
          <a:blip r:embed="rId5" cstate="print"/>
          <a:srcRect/>
          <a:stretch>
            <a:fillRect/>
          </a:stretch>
        </p:blipFill>
        <p:spPr bwMode="auto">
          <a:xfrm>
            <a:off x="6629400" y="4648200"/>
            <a:ext cx="2293938" cy="2076450"/>
          </a:xfrm>
          <a:prstGeom prst="rect">
            <a:avLst/>
          </a:prstGeom>
          <a:noFill/>
          <a:ln w="9525">
            <a:noFill/>
            <a:miter lim="800000"/>
            <a:headEnd/>
            <a:tailEnd/>
          </a:ln>
        </p:spPr>
      </p:pic>
      <p:sp>
        <p:nvSpPr>
          <p:cNvPr id="33803" name="TextBox 11"/>
          <p:cNvSpPr txBox="1">
            <a:spLocks noChangeArrowheads="1"/>
          </p:cNvSpPr>
          <p:nvPr/>
        </p:nvSpPr>
        <p:spPr bwMode="auto">
          <a:xfrm>
            <a:off x="6705600" y="6248400"/>
            <a:ext cx="1752600" cy="369888"/>
          </a:xfrm>
          <a:prstGeom prst="rect">
            <a:avLst/>
          </a:prstGeom>
          <a:solidFill>
            <a:schemeClr val="bg1"/>
          </a:solidFill>
          <a:ln w="25400">
            <a:solidFill>
              <a:srgbClr val="FF0000"/>
            </a:solidFill>
            <a:miter lim="800000"/>
            <a:headEnd/>
            <a:tailEnd/>
          </a:ln>
        </p:spPr>
        <p:txBody>
          <a:bodyPr>
            <a:spAutoFit/>
          </a:bodyPr>
          <a:lstStyle/>
          <a:p>
            <a:pPr algn="ctr"/>
            <a:r>
              <a:rPr lang="en-US"/>
              <a:t>WaterOneFlow</a:t>
            </a:r>
          </a:p>
        </p:txBody>
      </p:sp>
      <p:sp>
        <p:nvSpPr>
          <p:cNvPr id="13" name="TextBox 12"/>
          <p:cNvSpPr txBox="1"/>
          <p:nvPr/>
        </p:nvSpPr>
        <p:spPr>
          <a:xfrm>
            <a:off x="304800" y="6172200"/>
            <a:ext cx="5075238" cy="461963"/>
          </a:xfrm>
          <a:prstGeom prst="rect">
            <a:avLst/>
          </a:prstGeom>
          <a:noFill/>
        </p:spPr>
        <p:txBody>
          <a:bodyPr wrap="none">
            <a:spAutoFit/>
          </a:bodyPr>
          <a:lstStyle/>
          <a:p>
            <a:pPr>
              <a:defRPr/>
            </a:pPr>
            <a:r>
              <a:rPr lang="en-US" sz="2400" dirty="0">
                <a:solidFill>
                  <a:schemeClr val="accent1">
                    <a:lumMod val="75000"/>
                  </a:schemeClr>
                </a:solidFill>
              </a:rPr>
              <a:t>Tools available at:  http://his.cuahsi.org</a:t>
            </a:r>
          </a:p>
        </p:txBody>
      </p:sp>
      <p:sp>
        <p:nvSpPr>
          <p:cNvPr id="14" name="Slide Number Placeholder 13"/>
          <p:cNvSpPr>
            <a:spLocks noGrp="1"/>
          </p:cNvSpPr>
          <p:nvPr>
            <p:ph type="sldNum" sz="quarter" idx="12"/>
          </p:nvPr>
        </p:nvSpPr>
        <p:spPr/>
        <p:txBody>
          <a:bodyPr/>
          <a:lstStyle/>
          <a:p>
            <a:pPr>
              <a:defRPr/>
            </a:pPr>
            <a:fld id="{228C725F-0A60-4F8B-874B-7F4E41D6489F}" type="slidenum">
              <a:rPr lang="en-US" smtClean="0"/>
              <a:pPr>
                <a:defRPr/>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cstate="print"/>
          <a:srcRect/>
          <a:stretch>
            <a:fillRect/>
          </a:stretch>
        </p:blipFill>
        <p:spPr bwMode="auto">
          <a:xfrm>
            <a:off x="4800600" y="990600"/>
            <a:ext cx="1905000" cy="1563688"/>
          </a:xfrm>
          <a:prstGeom prst="rect">
            <a:avLst/>
          </a:prstGeom>
          <a:noFill/>
          <a:ln w="9525">
            <a:noFill/>
            <a:miter lim="800000"/>
            <a:headEnd/>
            <a:tailEnd/>
          </a:ln>
        </p:spPr>
      </p:pic>
      <p:sp>
        <p:nvSpPr>
          <p:cNvPr id="72707" name="Rectangle 19"/>
          <p:cNvSpPr>
            <a:spLocks noChangeArrowheads="1"/>
          </p:cNvSpPr>
          <p:nvPr/>
        </p:nvSpPr>
        <p:spPr bwMode="auto">
          <a:xfrm>
            <a:off x="0" y="38100"/>
            <a:ext cx="9144000" cy="639763"/>
          </a:xfrm>
          <a:prstGeom prst="rect">
            <a:avLst/>
          </a:prstGeom>
          <a:noFill/>
          <a:ln w="9525">
            <a:noFill/>
            <a:miter lim="800000"/>
            <a:headEnd/>
            <a:tailEnd/>
          </a:ln>
        </p:spPr>
        <p:txBody>
          <a:bodyPr anchor="ctr"/>
          <a:lstStyle/>
          <a:p>
            <a:pPr algn="ctr"/>
            <a:r>
              <a:rPr lang="en-US" sz="2800" dirty="0">
                <a:solidFill>
                  <a:srgbClr val="000000"/>
                </a:solidFill>
                <a:latin typeface="Calibri" pitchFamily="34" charset="0"/>
              </a:rPr>
              <a:t>Dynamic </a:t>
            </a:r>
            <a:r>
              <a:rPr lang="en-US" sz="2800" dirty="0" smtClean="0">
                <a:solidFill>
                  <a:srgbClr val="000000"/>
                </a:solidFill>
                <a:latin typeface="Calibri" pitchFamily="34" charset="0"/>
              </a:rPr>
              <a:t>Controlled </a:t>
            </a:r>
            <a:r>
              <a:rPr lang="en-US" sz="2800" dirty="0">
                <a:solidFill>
                  <a:srgbClr val="000000"/>
                </a:solidFill>
                <a:latin typeface="Calibri" pitchFamily="34" charset="0"/>
              </a:rPr>
              <a:t>V</a:t>
            </a:r>
            <a:r>
              <a:rPr lang="en-US" sz="2800" dirty="0" smtClean="0">
                <a:solidFill>
                  <a:srgbClr val="000000"/>
                </a:solidFill>
                <a:latin typeface="Calibri" pitchFamily="34" charset="0"/>
              </a:rPr>
              <a:t>ocabulary </a:t>
            </a:r>
            <a:r>
              <a:rPr lang="en-US" sz="2800" dirty="0">
                <a:solidFill>
                  <a:srgbClr val="000000"/>
                </a:solidFill>
                <a:latin typeface="Calibri" pitchFamily="34" charset="0"/>
              </a:rPr>
              <a:t>M</a:t>
            </a:r>
            <a:r>
              <a:rPr lang="en-US" sz="2800" dirty="0" smtClean="0">
                <a:solidFill>
                  <a:srgbClr val="000000"/>
                </a:solidFill>
                <a:latin typeface="Calibri" pitchFamily="34" charset="0"/>
              </a:rPr>
              <a:t>oderation </a:t>
            </a:r>
            <a:r>
              <a:rPr lang="en-US" sz="2800" dirty="0">
                <a:solidFill>
                  <a:srgbClr val="000000"/>
                </a:solidFill>
                <a:latin typeface="Calibri" pitchFamily="34" charset="0"/>
              </a:rPr>
              <a:t>S</a:t>
            </a:r>
            <a:r>
              <a:rPr lang="en-US" sz="2800" dirty="0" smtClean="0">
                <a:solidFill>
                  <a:srgbClr val="000000"/>
                </a:solidFill>
                <a:latin typeface="Calibri" pitchFamily="34" charset="0"/>
              </a:rPr>
              <a:t>ystem</a:t>
            </a:r>
            <a:endParaRPr lang="en-US" sz="2800" dirty="0">
              <a:solidFill>
                <a:srgbClr val="000000"/>
              </a:solidFill>
              <a:latin typeface="Calibri" pitchFamily="34" charset="0"/>
            </a:endParaRPr>
          </a:p>
        </p:txBody>
      </p:sp>
      <p:sp>
        <p:nvSpPr>
          <p:cNvPr id="72708" name="Rectangle 2"/>
          <p:cNvSpPr>
            <a:spLocks noChangeArrowheads="1"/>
          </p:cNvSpPr>
          <p:nvPr/>
        </p:nvSpPr>
        <p:spPr bwMode="auto">
          <a:xfrm>
            <a:off x="76200" y="2513013"/>
            <a:ext cx="3657600" cy="3963987"/>
          </a:xfrm>
          <a:prstGeom prst="rect">
            <a:avLst/>
          </a:prstGeom>
          <a:solidFill>
            <a:srgbClr val="BAD0BA"/>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4" name="Flowchart: Magnetic Disk 3"/>
          <p:cNvSpPr/>
          <p:nvPr/>
        </p:nvSpPr>
        <p:spPr>
          <a:xfrm>
            <a:off x="304800" y="4724400"/>
            <a:ext cx="1524000" cy="1447800"/>
          </a:xfrm>
          <a:prstGeom prst="flowChartMagneticDisk">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000000"/>
                </a:solidFill>
              </a:rPr>
              <a:t>Local ODM</a:t>
            </a:r>
          </a:p>
          <a:p>
            <a:pPr algn="ctr">
              <a:defRPr/>
            </a:pPr>
            <a:r>
              <a:rPr lang="en-US">
                <a:solidFill>
                  <a:srgbClr val="000000"/>
                </a:solidFill>
              </a:rPr>
              <a:t>Database</a:t>
            </a:r>
          </a:p>
        </p:txBody>
      </p:sp>
      <p:sp>
        <p:nvSpPr>
          <p:cNvPr id="5" name="Flowchart: Magnetic Disk 4"/>
          <p:cNvSpPr/>
          <p:nvPr/>
        </p:nvSpPr>
        <p:spPr>
          <a:xfrm>
            <a:off x="6934200" y="4572000"/>
            <a:ext cx="1752600" cy="1752600"/>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000000"/>
                </a:solidFill>
              </a:rPr>
              <a:t>Master ODM Controlled Vocabulary</a:t>
            </a:r>
          </a:p>
        </p:txBody>
      </p:sp>
      <p:pic>
        <p:nvPicPr>
          <p:cNvPr id="72711" name="Picture 11" descr="C:\Documents and Settings\jeff\Local Settings\Temporary Internet Files\Content.IE5\ZZTF3DSW\MCj04316460000[1].png"/>
          <p:cNvPicPr>
            <a:picLocks noChangeAspect="1" noChangeArrowheads="1"/>
          </p:cNvPicPr>
          <p:nvPr/>
        </p:nvPicPr>
        <p:blipFill>
          <a:blip r:embed="rId3" cstate="print"/>
          <a:srcRect/>
          <a:stretch>
            <a:fillRect/>
          </a:stretch>
        </p:blipFill>
        <p:spPr bwMode="auto">
          <a:xfrm>
            <a:off x="2019300" y="723900"/>
            <a:ext cx="1562100" cy="1562100"/>
          </a:xfrm>
          <a:prstGeom prst="rect">
            <a:avLst/>
          </a:prstGeom>
          <a:noFill/>
          <a:ln w="9525">
            <a:noFill/>
            <a:miter lim="800000"/>
            <a:headEnd/>
            <a:tailEnd/>
          </a:ln>
        </p:spPr>
      </p:pic>
      <p:pic>
        <p:nvPicPr>
          <p:cNvPr id="72712" name="Picture 3"/>
          <p:cNvPicPr>
            <a:picLocks noChangeAspect="1" noChangeArrowheads="1"/>
          </p:cNvPicPr>
          <p:nvPr/>
        </p:nvPicPr>
        <p:blipFill>
          <a:blip r:embed="rId4" cstate="print"/>
          <a:srcRect/>
          <a:stretch>
            <a:fillRect/>
          </a:stretch>
        </p:blipFill>
        <p:spPr bwMode="auto">
          <a:xfrm>
            <a:off x="4467225" y="4343400"/>
            <a:ext cx="1933575" cy="1920875"/>
          </a:xfrm>
          <a:prstGeom prst="rect">
            <a:avLst/>
          </a:prstGeom>
          <a:noFill/>
          <a:ln w="9525">
            <a:noFill/>
            <a:miter lim="800000"/>
            <a:headEnd/>
            <a:tailEnd/>
          </a:ln>
        </p:spPr>
      </p:pic>
      <p:pic>
        <p:nvPicPr>
          <p:cNvPr id="72713" name="Picture 12" descr="C:\Documents and Settings\jeff\Local Settings\Temporary Internet Files\Content.IE5\ZM38QXDJ\MCj04316080000[1].png"/>
          <p:cNvPicPr>
            <a:picLocks noChangeAspect="1" noChangeArrowheads="1"/>
          </p:cNvPicPr>
          <p:nvPr/>
        </p:nvPicPr>
        <p:blipFill>
          <a:blip r:embed="rId5" cstate="print"/>
          <a:srcRect/>
          <a:stretch>
            <a:fillRect/>
          </a:stretch>
        </p:blipFill>
        <p:spPr bwMode="auto">
          <a:xfrm>
            <a:off x="6934200" y="2438400"/>
            <a:ext cx="838200" cy="838200"/>
          </a:xfrm>
          <a:prstGeom prst="rect">
            <a:avLst/>
          </a:prstGeom>
          <a:noFill/>
          <a:ln w="9525">
            <a:noFill/>
            <a:miter lim="800000"/>
            <a:headEnd/>
            <a:tailEnd/>
          </a:ln>
        </p:spPr>
      </p:pic>
      <p:pic>
        <p:nvPicPr>
          <p:cNvPr id="72714" name="Picture 11" descr="C:\Documents and Settings\jeff\Local Settings\Temporary Internet Files\Content.IE5\ZZTF3DSW\MCj04316460000[1].png"/>
          <p:cNvPicPr>
            <a:picLocks noChangeAspect="1" noChangeArrowheads="1"/>
          </p:cNvPicPr>
          <p:nvPr/>
        </p:nvPicPr>
        <p:blipFill>
          <a:blip r:embed="rId3" cstate="print"/>
          <a:srcRect/>
          <a:stretch>
            <a:fillRect/>
          </a:stretch>
        </p:blipFill>
        <p:spPr bwMode="auto">
          <a:xfrm>
            <a:off x="7848600" y="2590800"/>
            <a:ext cx="1028700" cy="1028700"/>
          </a:xfrm>
          <a:prstGeom prst="rect">
            <a:avLst/>
          </a:prstGeom>
          <a:noFill/>
          <a:ln w="9525">
            <a:noFill/>
            <a:miter lim="800000"/>
            <a:headEnd/>
            <a:tailEnd/>
          </a:ln>
        </p:spPr>
      </p:pic>
      <p:sp>
        <p:nvSpPr>
          <p:cNvPr id="72715" name="TextBox 19"/>
          <p:cNvSpPr txBox="1">
            <a:spLocks noChangeArrowheads="1"/>
          </p:cNvSpPr>
          <p:nvPr/>
        </p:nvSpPr>
        <p:spPr bwMode="auto">
          <a:xfrm>
            <a:off x="5016500" y="1543050"/>
            <a:ext cx="1455738" cy="707886"/>
          </a:xfrm>
          <a:prstGeom prst="rect">
            <a:avLst/>
          </a:prstGeom>
          <a:noFill/>
          <a:ln w="9525">
            <a:noFill/>
            <a:miter lim="800000"/>
            <a:headEnd/>
            <a:tailEnd/>
          </a:ln>
        </p:spPr>
        <p:txBody>
          <a:bodyPr>
            <a:spAutoFit/>
          </a:bodyPr>
          <a:lstStyle/>
          <a:p>
            <a:pPr algn="ctr"/>
            <a:r>
              <a:rPr lang="en-US" sz="2000" dirty="0" smtClean="0">
                <a:solidFill>
                  <a:srgbClr val="000000"/>
                </a:solidFill>
                <a:latin typeface="Calibri" pitchFamily="34" charset="0"/>
              </a:rPr>
              <a:t>HIS CV </a:t>
            </a:r>
            <a:r>
              <a:rPr lang="en-US" sz="2000" dirty="0">
                <a:solidFill>
                  <a:srgbClr val="000000"/>
                </a:solidFill>
                <a:latin typeface="Calibri" pitchFamily="34" charset="0"/>
              </a:rPr>
              <a:t>Website</a:t>
            </a:r>
          </a:p>
        </p:txBody>
      </p:sp>
      <p:sp>
        <p:nvSpPr>
          <p:cNvPr id="72716" name="TextBox 20"/>
          <p:cNvSpPr txBox="1">
            <a:spLocks noChangeArrowheads="1"/>
          </p:cNvSpPr>
          <p:nvPr/>
        </p:nvSpPr>
        <p:spPr bwMode="auto">
          <a:xfrm>
            <a:off x="5562600" y="3184525"/>
            <a:ext cx="2743200" cy="701675"/>
          </a:xfrm>
          <a:prstGeom prst="rect">
            <a:avLst/>
          </a:prstGeom>
          <a:noFill/>
          <a:ln w="9525">
            <a:noFill/>
            <a:miter lim="800000"/>
            <a:headEnd/>
            <a:tailEnd/>
          </a:ln>
        </p:spPr>
        <p:txBody>
          <a:bodyPr>
            <a:spAutoFit/>
          </a:bodyPr>
          <a:lstStyle/>
          <a:p>
            <a:pPr algn="ctr"/>
            <a:r>
              <a:rPr lang="en-US" sz="2000">
                <a:solidFill>
                  <a:srgbClr val="000000"/>
                </a:solidFill>
                <a:latin typeface="Calibri" pitchFamily="34" charset="0"/>
              </a:rPr>
              <a:t>ODM Controlled</a:t>
            </a:r>
          </a:p>
          <a:p>
            <a:pPr algn="ctr"/>
            <a:r>
              <a:rPr lang="en-US" sz="2000">
                <a:solidFill>
                  <a:srgbClr val="000000"/>
                </a:solidFill>
                <a:latin typeface="Calibri" pitchFamily="34" charset="0"/>
              </a:rPr>
              <a:t>Vocabulary Moderator</a:t>
            </a:r>
          </a:p>
        </p:txBody>
      </p:sp>
      <p:sp>
        <p:nvSpPr>
          <p:cNvPr id="72717" name="TextBox 21"/>
          <p:cNvSpPr txBox="1">
            <a:spLocks noChangeArrowheads="1"/>
          </p:cNvSpPr>
          <p:nvPr/>
        </p:nvSpPr>
        <p:spPr bwMode="auto">
          <a:xfrm>
            <a:off x="0" y="1028700"/>
            <a:ext cx="2209800" cy="701675"/>
          </a:xfrm>
          <a:prstGeom prst="rect">
            <a:avLst/>
          </a:prstGeom>
          <a:noFill/>
          <a:ln w="9525">
            <a:noFill/>
            <a:miter lim="800000"/>
            <a:headEnd/>
            <a:tailEnd/>
          </a:ln>
        </p:spPr>
        <p:txBody>
          <a:bodyPr>
            <a:spAutoFit/>
          </a:bodyPr>
          <a:lstStyle/>
          <a:p>
            <a:pPr algn="ctr"/>
            <a:r>
              <a:rPr lang="en-US" sz="2000">
                <a:solidFill>
                  <a:srgbClr val="000000"/>
                </a:solidFill>
                <a:latin typeface="Calibri" pitchFamily="34" charset="0"/>
              </a:rPr>
              <a:t>ODM Data Manager</a:t>
            </a:r>
          </a:p>
        </p:txBody>
      </p:sp>
      <p:sp>
        <p:nvSpPr>
          <p:cNvPr id="72718" name="TextBox 22"/>
          <p:cNvSpPr txBox="1">
            <a:spLocks noChangeArrowheads="1"/>
          </p:cNvSpPr>
          <p:nvPr/>
        </p:nvSpPr>
        <p:spPr bwMode="auto">
          <a:xfrm>
            <a:off x="4572000" y="4876800"/>
            <a:ext cx="1676400" cy="1190625"/>
          </a:xfrm>
          <a:prstGeom prst="rect">
            <a:avLst/>
          </a:prstGeom>
          <a:solidFill>
            <a:schemeClr val="bg1">
              <a:alpha val="63921"/>
            </a:schemeClr>
          </a:solidFill>
          <a:ln w="9525">
            <a:noFill/>
            <a:miter lim="800000"/>
            <a:headEnd/>
            <a:tailEnd/>
          </a:ln>
        </p:spPr>
        <p:txBody>
          <a:bodyPr>
            <a:spAutoFit/>
          </a:bodyPr>
          <a:lstStyle/>
          <a:p>
            <a:pPr algn="ctr"/>
            <a:r>
              <a:rPr lang="en-US">
                <a:solidFill>
                  <a:srgbClr val="000000"/>
                </a:solidFill>
                <a:latin typeface="Calibri" pitchFamily="34" charset="0"/>
              </a:rPr>
              <a:t>ODM</a:t>
            </a:r>
          </a:p>
          <a:p>
            <a:pPr algn="ctr"/>
            <a:r>
              <a:rPr lang="en-US">
                <a:solidFill>
                  <a:srgbClr val="000000"/>
                </a:solidFill>
                <a:latin typeface="Calibri" pitchFamily="34" charset="0"/>
              </a:rPr>
              <a:t>Controlled Vocabulary</a:t>
            </a:r>
          </a:p>
          <a:p>
            <a:pPr algn="ctr"/>
            <a:r>
              <a:rPr lang="en-US">
                <a:solidFill>
                  <a:srgbClr val="000000"/>
                </a:solidFill>
                <a:latin typeface="Calibri" pitchFamily="34" charset="0"/>
              </a:rPr>
              <a:t>Web Services</a:t>
            </a:r>
          </a:p>
        </p:txBody>
      </p:sp>
      <p:cxnSp>
        <p:nvCxnSpPr>
          <p:cNvPr id="72719" name="Curved Connector 24"/>
          <p:cNvCxnSpPr>
            <a:cxnSpLocks noChangeShapeType="1"/>
          </p:cNvCxnSpPr>
          <p:nvPr/>
        </p:nvCxnSpPr>
        <p:spPr bwMode="auto">
          <a:xfrm>
            <a:off x="3581400" y="1504950"/>
            <a:ext cx="1219200" cy="268288"/>
          </a:xfrm>
          <a:prstGeom prst="curvedConnector3">
            <a:avLst>
              <a:gd name="adj1" fmla="val 50000"/>
            </a:avLst>
          </a:prstGeom>
          <a:noFill/>
          <a:ln w="44450" algn="ctr">
            <a:solidFill>
              <a:schemeClr val="tx1"/>
            </a:solidFill>
            <a:round/>
            <a:headEnd/>
            <a:tailEnd type="triangle" w="lg" len="lg"/>
          </a:ln>
        </p:spPr>
      </p:cxnSp>
      <p:cxnSp>
        <p:nvCxnSpPr>
          <p:cNvPr id="72720" name="Curved Connector 26"/>
          <p:cNvCxnSpPr>
            <a:cxnSpLocks noChangeShapeType="1"/>
          </p:cNvCxnSpPr>
          <p:nvPr/>
        </p:nvCxnSpPr>
        <p:spPr bwMode="auto">
          <a:xfrm>
            <a:off x="6705600" y="1773238"/>
            <a:ext cx="647700" cy="665162"/>
          </a:xfrm>
          <a:prstGeom prst="curvedConnector2">
            <a:avLst/>
          </a:prstGeom>
          <a:noFill/>
          <a:ln w="44450" algn="ctr">
            <a:solidFill>
              <a:schemeClr val="tx1"/>
            </a:solidFill>
            <a:round/>
            <a:headEnd/>
            <a:tailEnd type="triangle" w="lg" len="lg"/>
          </a:ln>
        </p:spPr>
      </p:cxnSp>
      <p:cxnSp>
        <p:nvCxnSpPr>
          <p:cNvPr id="72721" name="Shape 28"/>
          <p:cNvCxnSpPr>
            <a:cxnSpLocks noChangeShapeType="1"/>
            <a:endCxn id="5" idx="1"/>
          </p:cNvCxnSpPr>
          <p:nvPr/>
        </p:nvCxnSpPr>
        <p:spPr bwMode="auto">
          <a:xfrm rot="5400000">
            <a:off x="7616825" y="3813175"/>
            <a:ext cx="939800" cy="552450"/>
          </a:xfrm>
          <a:prstGeom prst="curvedConnector3">
            <a:avLst>
              <a:gd name="adj1" fmla="val 50676"/>
            </a:avLst>
          </a:prstGeom>
          <a:noFill/>
          <a:ln w="44450" algn="ctr">
            <a:solidFill>
              <a:schemeClr val="tx1"/>
            </a:solidFill>
            <a:round/>
            <a:headEnd/>
            <a:tailEnd type="triangle" w="lg" len="lg"/>
          </a:ln>
        </p:spPr>
      </p:cxnSp>
      <p:cxnSp>
        <p:nvCxnSpPr>
          <p:cNvPr id="72722" name="Shape 30"/>
          <p:cNvCxnSpPr>
            <a:cxnSpLocks noChangeShapeType="1"/>
            <a:stCxn id="5" idx="2"/>
          </p:cNvCxnSpPr>
          <p:nvPr/>
        </p:nvCxnSpPr>
        <p:spPr bwMode="auto">
          <a:xfrm rot="10800000">
            <a:off x="6400800" y="5303838"/>
            <a:ext cx="520700" cy="144462"/>
          </a:xfrm>
          <a:prstGeom prst="curvedConnector3">
            <a:avLst>
              <a:gd name="adj1" fmla="val 48782"/>
            </a:avLst>
          </a:prstGeom>
          <a:noFill/>
          <a:ln w="44450" algn="ctr">
            <a:solidFill>
              <a:schemeClr val="tx1"/>
            </a:solidFill>
            <a:round/>
            <a:headEnd/>
            <a:tailEnd type="triangle" w="lg" len="lg"/>
          </a:ln>
        </p:spPr>
      </p:cxnSp>
      <p:cxnSp>
        <p:nvCxnSpPr>
          <p:cNvPr id="72723" name="Curved Connector 32"/>
          <p:cNvCxnSpPr>
            <a:cxnSpLocks noChangeShapeType="1"/>
          </p:cNvCxnSpPr>
          <p:nvPr/>
        </p:nvCxnSpPr>
        <p:spPr bwMode="auto">
          <a:xfrm rot="5400000" flipH="1">
            <a:off x="4115594" y="3024981"/>
            <a:ext cx="688975" cy="1947863"/>
          </a:xfrm>
          <a:prstGeom prst="curvedConnector2">
            <a:avLst/>
          </a:prstGeom>
          <a:noFill/>
          <a:ln w="44450" algn="ctr">
            <a:solidFill>
              <a:schemeClr val="tx1"/>
            </a:solidFill>
            <a:round/>
            <a:headEnd/>
            <a:tailEnd type="triangle" w="lg" len="lg"/>
          </a:ln>
        </p:spPr>
      </p:cxnSp>
      <p:pic>
        <p:nvPicPr>
          <p:cNvPr id="72724" name="Picture 20"/>
          <p:cNvPicPr>
            <a:picLocks noChangeAspect="1" noChangeArrowheads="1"/>
          </p:cNvPicPr>
          <p:nvPr/>
        </p:nvPicPr>
        <p:blipFill>
          <a:blip r:embed="rId6" cstate="print"/>
          <a:srcRect/>
          <a:stretch>
            <a:fillRect/>
          </a:stretch>
        </p:blipFill>
        <p:spPr bwMode="auto">
          <a:xfrm>
            <a:off x="1447800" y="2781300"/>
            <a:ext cx="2038350" cy="1746250"/>
          </a:xfrm>
          <a:prstGeom prst="rect">
            <a:avLst/>
          </a:prstGeom>
          <a:noFill/>
          <a:ln w="9525">
            <a:noFill/>
            <a:miter lim="800000"/>
            <a:headEnd/>
            <a:tailEnd/>
          </a:ln>
        </p:spPr>
      </p:pic>
      <p:sp>
        <p:nvSpPr>
          <p:cNvPr id="72725" name="TextBox 20"/>
          <p:cNvSpPr txBox="1">
            <a:spLocks noChangeArrowheads="1"/>
          </p:cNvSpPr>
          <p:nvPr/>
        </p:nvSpPr>
        <p:spPr bwMode="auto">
          <a:xfrm>
            <a:off x="76200" y="3162300"/>
            <a:ext cx="1295400" cy="701675"/>
          </a:xfrm>
          <a:prstGeom prst="rect">
            <a:avLst/>
          </a:prstGeom>
          <a:noFill/>
          <a:ln w="9525">
            <a:noFill/>
            <a:miter lim="800000"/>
            <a:headEnd/>
            <a:tailEnd/>
          </a:ln>
        </p:spPr>
        <p:txBody>
          <a:bodyPr>
            <a:spAutoFit/>
          </a:bodyPr>
          <a:lstStyle/>
          <a:p>
            <a:pPr algn="ctr"/>
            <a:r>
              <a:rPr lang="en-US" sz="2000">
                <a:solidFill>
                  <a:srgbClr val="000000"/>
                </a:solidFill>
                <a:latin typeface="Calibri" pitchFamily="34" charset="0"/>
              </a:rPr>
              <a:t>ODM </a:t>
            </a:r>
          </a:p>
          <a:p>
            <a:pPr algn="ctr"/>
            <a:r>
              <a:rPr lang="en-US" sz="2000">
                <a:solidFill>
                  <a:srgbClr val="000000"/>
                </a:solidFill>
                <a:latin typeface="Calibri" pitchFamily="34" charset="0"/>
              </a:rPr>
              <a:t>Tools</a:t>
            </a:r>
          </a:p>
        </p:txBody>
      </p:sp>
      <p:cxnSp>
        <p:nvCxnSpPr>
          <p:cNvPr id="72726" name="Curved Connector 32"/>
          <p:cNvCxnSpPr>
            <a:cxnSpLocks noChangeShapeType="1"/>
          </p:cNvCxnSpPr>
          <p:nvPr/>
        </p:nvCxnSpPr>
        <p:spPr bwMode="auto">
          <a:xfrm rot="5400000">
            <a:off x="1693863" y="4675187"/>
            <a:ext cx="920750" cy="625475"/>
          </a:xfrm>
          <a:prstGeom prst="curvedConnector2">
            <a:avLst/>
          </a:prstGeom>
          <a:noFill/>
          <a:ln w="44450" algn="ctr">
            <a:solidFill>
              <a:schemeClr val="tx1"/>
            </a:solidFill>
            <a:round/>
            <a:headEnd/>
            <a:tailEnd type="triangle" w="lg" len="lg"/>
          </a:ln>
        </p:spPr>
      </p:cxnSp>
      <p:sp>
        <p:nvSpPr>
          <p:cNvPr id="72727" name="TextBox 20"/>
          <p:cNvSpPr txBox="1">
            <a:spLocks noChangeArrowheads="1"/>
          </p:cNvSpPr>
          <p:nvPr/>
        </p:nvSpPr>
        <p:spPr bwMode="auto">
          <a:xfrm>
            <a:off x="1905000" y="5486400"/>
            <a:ext cx="1676400" cy="946150"/>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Local </a:t>
            </a:r>
          </a:p>
          <a:p>
            <a:pPr algn="ctr"/>
            <a:r>
              <a:rPr lang="en-US" sz="2800">
                <a:solidFill>
                  <a:srgbClr val="000000"/>
                </a:solidFill>
                <a:latin typeface="Calibri" pitchFamily="34" charset="0"/>
              </a:rPr>
              <a:t>Server</a:t>
            </a:r>
          </a:p>
        </p:txBody>
      </p:sp>
      <p:sp>
        <p:nvSpPr>
          <p:cNvPr id="9" name="Document"/>
          <p:cNvSpPr>
            <a:spLocks noEditPoints="1" noChangeArrowheads="1"/>
          </p:cNvSpPr>
          <p:nvPr/>
        </p:nvSpPr>
        <p:spPr bwMode="auto">
          <a:xfrm>
            <a:off x="4343400" y="3352800"/>
            <a:ext cx="685800" cy="762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defRPr/>
            </a:pPr>
            <a:r>
              <a:rPr lang="en-US" sz="1600">
                <a:solidFill>
                  <a:srgbClr val="000000"/>
                </a:solidFill>
                <a:latin typeface="Calibri" pitchFamily="34" charset="0"/>
              </a:rPr>
              <a:t>XML</a:t>
            </a:r>
          </a:p>
        </p:txBody>
      </p:sp>
      <p:cxnSp>
        <p:nvCxnSpPr>
          <p:cNvPr id="72729" name="Curved Connector 24"/>
          <p:cNvCxnSpPr>
            <a:cxnSpLocks noChangeShapeType="1"/>
          </p:cNvCxnSpPr>
          <p:nvPr/>
        </p:nvCxnSpPr>
        <p:spPr bwMode="auto">
          <a:xfrm rot="5400000">
            <a:off x="2386013" y="2366962"/>
            <a:ext cx="495300" cy="333375"/>
          </a:xfrm>
          <a:prstGeom prst="curvedConnector3">
            <a:avLst>
              <a:gd name="adj1" fmla="val 50000"/>
            </a:avLst>
          </a:prstGeom>
          <a:noFill/>
          <a:ln w="44450" algn="ctr">
            <a:solidFill>
              <a:schemeClr val="tx1"/>
            </a:solidFill>
            <a:round/>
            <a:headEnd/>
            <a:tailEnd type="triangle" w="lg" len="lg"/>
          </a:ln>
        </p:spPr>
      </p:cxnSp>
      <p:sp>
        <p:nvSpPr>
          <p:cNvPr id="72730" name="Rectangle 26"/>
          <p:cNvSpPr>
            <a:spLocks noChangeArrowheads="1"/>
          </p:cNvSpPr>
          <p:nvPr/>
        </p:nvSpPr>
        <p:spPr bwMode="auto">
          <a:xfrm>
            <a:off x="1360488" y="6400800"/>
            <a:ext cx="5384800" cy="461963"/>
          </a:xfrm>
          <a:prstGeom prst="rect">
            <a:avLst/>
          </a:prstGeom>
          <a:noFill/>
          <a:ln w="9525" algn="ctr">
            <a:noFill/>
            <a:miter lim="800000"/>
            <a:headEnd/>
            <a:tailEnd/>
          </a:ln>
        </p:spPr>
        <p:txBody>
          <a:bodyPr wrap="none">
            <a:spAutoFit/>
          </a:bodyPr>
          <a:lstStyle/>
          <a:p>
            <a:pPr eaLnBrk="0" hangingPunct="0"/>
            <a:r>
              <a:rPr lang="en-US" sz="2400">
                <a:solidFill>
                  <a:srgbClr val="000000"/>
                </a:solidFill>
                <a:latin typeface="Arial" pitchFamily="34" charset="0"/>
                <a:hlinkClick r:id="rId7"/>
              </a:rPr>
              <a:t>http://his.cuahsi.org/mastercvreg.html</a:t>
            </a:r>
            <a:r>
              <a:rPr lang="en-US" sz="2400">
                <a:solidFill>
                  <a:srgbClr val="000000"/>
                </a:solidFill>
                <a:latin typeface="Arial" pitchFamily="34" charset="0"/>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4" cstate="print"/>
          <a:srcRect t="4840" r="14818" b="4018"/>
          <a:stretch>
            <a:fillRect/>
          </a:stretch>
        </p:blipFill>
        <p:spPr bwMode="auto">
          <a:xfrm>
            <a:off x="488950" y="2159000"/>
            <a:ext cx="4137025" cy="4224338"/>
          </a:xfrm>
          <a:prstGeom prst="rect">
            <a:avLst/>
          </a:prstGeom>
          <a:noFill/>
          <a:ln w="9525">
            <a:solidFill>
              <a:schemeClr val="tx1"/>
            </a:solidFill>
            <a:miter lim="800000"/>
            <a:headEnd/>
            <a:tailEnd/>
          </a:ln>
        </p:spPr>
      </p:pic>
      <p:sp>
        <p:nvSpPr>
          <p:cNvPr id="39939" name="Rectangle 3"/>
          <p:cNvSpPr>
            <a:spLocks noGrp="1" noChangeArrowheads="1"/>
          </p:cNvSpPr>
          <p:nvPr>
            <p:ph type="body" sz="half" idx="4294967295"/>
          </p:nvPr>
        </p:nvSpPr>
        <p:spPr>
          <a:xfrm>
            <a:off x="457200" y="1698625"/>
            <a:ext cx="4038600" cy="4221163"/>
          </a:xfrm>
        </p:spPr>
        <p:txBody>
          <a:bodyPr/>
          <a:lstStyle/>
          <a:p>
            <a:pPr eaLnBrk="1" hangingPunct="1"/>
            <a:r>
              <a:rPr lang="en-US" sz="2400" smtClean="0"/>
              <a:t>Set of </a:t>
            </a:r>
            <a:r>
              <a:rPr lang="en-US" sz="2400" smtClean="0">
                <a:solidFill>
                  <a:srgbClr val="0066FF"/>
                </a:solidFill>
              </a:rPr>
              <a:t>query</a:t>
            </a:r>
            <a:r>
              <a:rPr lang="en-US" sz="2400" smtClean="0"/>
              <a:t> functions</a:t>
            </a:r>
          </a:p>
        </p:txBody>
      </p:sp>
      <p:sp>
        <p:nvSpPr>
          <p:cNvPr id="39940" name="Rectangle 4"/>
          <p:cNvSpPr>
            <a:spLocks noGrp="1" noChangeArrowheads="1"/>
          </p:cNvSpPr>
          <p:nvPr>
            <p:ph type="body" sz="half" idx="4294967295"/>
          </p:nvPr>
        </p:nvSpPr>
        <p:spPr>
          <a:xfrm>
            <a:off x="4648200" y="1698625"/>
            <a:ext cx="4495800" cy="4221163"/>
          </a:xfrm>
        </p:spPr>
        <p:txBody>
          <a:bodyPr/>
          <a:lstStyle/>
          <a:p>
            <a:pPr eaLnBrk="1" hangingPunct="1"/>
            <a:r>
              <a:rPr lang="en-US" sz="2400" smtClean="0"/>
              <a:t>Returns</a:t>
            </a:r>
            <a:r>
              <a:rPr lang="en-US" sz="1800" smtClean="0"/>
              <a:t> </a:t>
            </a:r>
            <a:r>
              <a:rPr lang="en-US" sz="2400" smtClean="0"/>
              <a:t>data</a:t>
            </a:r>
            <a:r>
              <a:rPr lang="en-US" sz="1800" smtClean="0"/>
              <a:t> </a:t>
            </a:r>
            <a:r>
              <a:rPr lang="en-US" sz="2400" smtClean="0"/>
              <a:t>in</a:t>
            </a:r>
            <a:r>
              <a:rPr lang="en-US" sz="1800" smtClean="0"/>
              <a:t> </a:t>
            </a:r>
            <a:r>
              <a:rPr lang="en-US" sz="2400" smtClean="0">
                <a:solidFill>
                  <a:srgbClr val="0066FF"/>
                </a:solidFill>
              </a:rPr>
              <a:t>WaterML</a:t>
            </a:r>
          </a:p>
        </p:txBody>
      </p:sp>
      <p:pic>
        <p:nvPicPr>
          <p:cNvPr id="39941" name="Picture 6"/>
          <p:cNvPicPr>
            <a:picLocks noChangeAspect="1" noChangeArrowheads="1"/>
          </p:cNvPicPr>
          <p:nvPr/>
        </p:nvPicPr>
        <p:blipFill>
          <a:blip r:embed="rId5" cstate="print"/>
          <a:srcRect b="12267"/>
          <a:stretch>
            <a:fillRect/>
          </a:stretch>
        </p:blipFill>
        <p:spPr bwMode="auto">
          <a:xfrm>
            <a:off x="4811713" y="2166938"/>
            <a:ext cx="3895725" cy="4222750"/>
          </a:xfrm>
          <a:prstGeom prst="rect">
            <a:avLst/>
          </a:prstGeom>
          <a:noFill/>
          <a:ln w="9525">
            <a:solidFill>
              <a:schemeClr val="tx1"/>
            </a:solidFill>
            <a:miter lim="800000"/>
            <a:headEnd/>
            <a:tailEnd/>
          </a:ln>
        </p:spPr>
      </p:pic>
      <p:sp>
        <p:nvSpPr>
          <p:cNvPr id="39942"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r>
              <a:rPr lang="en-US">
                <a:solidFill>
                  <a:srgbClr val="7F7F7F"/>
                </a:solidFill>
                <a:latin typeface="Arial" pitchFamily="34" charset="0"/>
              </a:rPr>
              <a:t>Slide from David Valentine</a:t>
            </a:r>
          </a:p>
        </p:txBody>
      </p:sp>
      <p:sp>
        <p:nvSpPr>
          <p:cNvPr id="39943" name="Rectangle 7"/>
          <p:cNvSpPr txBox="1">
            <a:spLocks noChangeArrowheads="1"/>
          </p:cNvSpPr>
          <p:nvPr/>
        </p:nvSpPr>
        <p:spPr bwMode="auto">
          <a:xfrm>
            <a:off x="458788" y="0"/>
            <a:ext cx="8228012" cy="693738"/>
          </a:xfrm>
          <a:prstGeom prst="rect">
            <a:avLst/>
          </a:prstGeom>
          <a:noFill/>
          <a:ln w="9525">
            <a:noFill/>
            <a:miter lim="800000"/>
            <a:headEnd/>
            <a:tailEnd/>
          </a:ln>
        </p:spPr>
        <p:txBody>
          <a:bodyPr/>
          <a:lstStyle/>
          <a:p>
            <a:pPr algn="ctr" eaLnBrk="0" hangingPunct="0"/>
            <a:r>
              <a:rPr lang="en-US" sz="4400">
                <a:solidFill>
                  <a:srgbClr val="000000"/>
                </a:solidFill>
                <a:latin typeface="Arial" pitchFamily="34" charset="0"/>
              </a:rPr>
              <a:t>WaterML and WaterOneFlow</a:t>
            </a:r>
          </a:p>
        </p:txBody>
      </p:sp>
      <p:sp>
        <p:nvSpPr>
          <p:cNvPr id="39944" name="Text Box 33"/>
          <p:cNvSpPr txBox="1">
            <a:spLocks noChangeArrowheads="1"/>
          </p:cNvSpPr>
          <p:nvPr/>
        </p:nvSpPr>
        <p:spPr bwMode="auto">
          <a:xfrm>
            <a:off x="646340" y="719138"/>
            <a:ext cx="8168819" cy="830987"/>
          </a:xfrm>
          <a:prstGeom prst="rect">
            <a:avLst/>
          </a:prstGeom>
          <a:noFill/>
          <a:ln w="9525" algn="ctr">
            <a:noFill/>
            <a:miter lim="800000"/>
            <a:headEnd/>
            <a:tailEnd/>
          </a:ln>
        </p:spPr>
        <p:txBody>
          <a:bodyPr wrap="none" lIns="91430" tIns="45715" rIns="91430" bIns="45715">
            <a:spAutoFit/>
          </a:bodyPr>
          <a:lstStyle/>
          <a:p>
            <a:pPr algn="ctr" defTabSz="457200"/>
            <a:r>
              <a:rPr lang="en-US" sz="2400" dirty="0">
                <a:solidFill>
                  <a:srgbClr val="0066FF"/>
                </a:solidFill>
                <a:latin typeface="Arial" pitchFamily="34" charset="0"/>
                <a:ea typeface="Arial Unicode MS" pitchFamily="34" charset="-128"/>
                <a:cs typeface="Arial Unicode MS" pitchFamily="34" charset="-128"/>
              </a:rPr>
              <a:t>WaterML</a:t>
            </a:r>
            <a:r>
              <a:rPr lang="en-US" sz="2400" dirty="0">
                <a:solidFill>
                  <a:srgbClr val="000000"/>
                </a:solidFill>
                <a:latin typeface="Arial" pitchFamily="34" charset="0"/>
                <a:ea typeface="Arial Unicode MS" pitchFamily="34" charset="-128"/>
                <a:cs typeface="Arial Unicode MS" pitchFamily="34" charset="-128"/>
              </a:rPr>
              <a:t> is an XML </a:t>
            </a:r>
            <a:r>
              <a:rPr lang="en-US" sz="2400" dirty="0" smtClean="0">
                <a:solidFill>
                  <a:srgbClr val="000000"/>
                </a:solidFill>
                <a:latin typeface="Arial" pitchFamily="34" charset="0"/>
                <a:ea typeface="Arial Unicode MS" pitchFamily="34" charset="-128"/>
                <a:cs typeface="Arial Unicode MS" pitchFamily="34" charset="-128"/>
              </a:rPr>
              <a:t>schema for </a:t>
            </a:r>
            <a:r>
              <a:rPr lang="en-US" sz="2400" dirty="0">
                <a:solidFill>
                  <a:srgbClr val="000000"/>
                </a:solidFill>
                <a:latin typeface="Arial" pitchFamily="34" charset="0"/>
                <a:ea typeface="Arial Unicode MS" pitchFamily="34" charset="-128"/>
                <a:cs typeface="Arial Unicode MS" pitchFamily="34" charset="-128"/>
              </a:rPr>
              <a:t>communicating water data</a:t>
            </a:r>
          </a:p>
          <a:p>
            <a:pPr algn="ctr" defTabSz="457200"/>
            <a:r>
              <a:rPr lang="en-US" sz="2400" dirty="0">
                <a:solidFill>
                  <a:srgbClr val="0066FF"/>
                </a:solidFill>
                <a:latin typeface="Arial" pitchFamily="34" charset="0"/>
                <a:ea typeface="Arial Unicode MS" pitchFamily="34" charset="-128"/>
                <a:cs typeface="Arial Unicode MS" pitchFamily="34" charset="-128"/>
              </a:rPr>
              <a:t>WaterOneFlow</a:t>
            </a:r>
            <a:r>
              <a:rPr lang="en-US" sz="2400" dirty="0">
                <a:solidFill>
                  <a:srgbClr val="000000"/>
                </a:solidFill>
                <a:latin typeface="Arial" pitchFamily="34" charset="0"/>
                <a:ea typeface="Arial Unicode MS" pitchFamily="34" charset="-128"/>
                <a:cs typeface="Arial Unicode MS" pitchFamily="34" charset="-128"/>
              </a:rPr>
              <a:t> is a set of web services based on WaterML</a:t>
            </a:r>
          </a:p>
        </p:txBody>
      </p:sp>
    </p:spTree>
    <p:custDataLst>
      <p:tags r:id="rId1"/>
    </p:custDataLst>
  </p:cSld>
  <p:clrMapOvr>
    <a:masterClrMapping/>
  </p:clrMapOvr>
  <p:transition advTm="12516"/>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4572000" cy="1477962"/>
          </a:xfrm>
        </p:spPr>
        <p:txBody>
          <a:bodyPr>
            <a:normAutofit fontScale="90000"/>
          </a:bodyPr>
          <a:lstStyle/>
          <a:p>
            <a:r>
              <a:rPr lang="en-US" dirty="0" smtClean="0"/>
              <a:t>Publication of Spatial (GIS) Datasets</a:t>
            </a:r>
            <a:endParaRPr lang="en-US" dirty="0"/>
          </a:p>
        </p:txBody>
      </p:sp>
      <p:sp>
        <p:nvSpPr>
          <p:cNvPr id="3" name="Content Placeholder 2"/>
          <p:cNvSpPr>
            <a:spLocks noGrp="1"/>
          </p:cNvSpPr>
          <p:nvPr>
            <p:ph idx="1"/>
          </p:nvPr>
        </p:nvSpPr>
        <p:spPr>
          <a:xfrm>
            <a:off x="381000" y="2057400"/>
            <a:ext cx="4648200" cy="4068763"/>
          </a:xfrm>
        </p:spPr>
        <p:txBody>
          <a:bodyPr/>
          <a:lstStyle/>
          <a:p>
            <a:r>
              <a:rPr lang="en-US" dirty="0" smtClean="0"/>
              <a:t>Publishing spatial datasets using </a:t>
            </a:r>
            <a:r>
              <a:rPr lang="en-US" dirty="0" err="1" smtClean="0"/>
              <a:t>ArcGIS</a:t>
            </a:r>
            <a:r>
              <a:rPr lang="en-US" dirty="0" smtClean="0"/>
              <a:t> Server</a:t>
            </a:r>
          </a:p>
          <a:p>
            <a:pPr lvl="1"/>
            <a:r>
              <a:rPr lang="en-US" dirty="0" smtClean="0"/>
              <a:t>Using OGC standards that can be consumed by a number of GIS clients</a:t>
            </a:r>
          </a:p>
          <a:p>
            <a:pPr lvl="1"/>
            <a:r>
              <a:rPr lang="en-US" dirty="0" smtClean="0"/>
              <a:t>WMS, WFS, WCS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486400" y="3581400"/>
            <a:ext cx="3551552" cy="3114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86400" y="152400"/>
            <a:ext cx="3535851" cy="3193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868362"/>
          </a:xfrm>
        </p:spPr>
        <p:txBody>
          <a:bodyPr>
            <a:normAutofit/>
          </a:bodyPr>
          <a:lstStyle/>
          <a:p>
            <a:r>
              <a:rPr lang="en-US" sz="4000" dirty="0" smtClean="0"/>
              <a:t>Data Presentation Via a Map Interface</a:t>
            </a:r>
            <a:endParaRPr lang="en-US" sz="4000" dirty="0"/>
          </a:p>
        </p:txBody>
      </p:sp>
      <p:sp>
        <p:nvSpPr>
          <p:cNvPr id="3" name="Content Placeholder 2"/>
          <p:cNvSpPr>
            <a:spLocks noGrp="1"/>
          </p:cNvSpPr>
          <p:nvPr>
            <p:ph idx="1"/>
          </p:nvPr>
        </p:nvSpPr>
        <p:spPr>
          <a:xfrm>
            <a:off x="457200" y="1600200"/>
            <a:ext cx="3505200" cy="4525963"/>
          </a:xfrm>
        </p:spPr>
        <p:txBody>
          <a:bodyPr>
            <a:normAutofit fontScale="85000" lnSpcReduction="10000"/>
          </a:bodyPr>
          <a:lstStyle/>
          <a:p>
            <a:r>
              <a:rPr lang="en-US" dirty="0" smtClean="0"/>
              <a:t>Internet Map Server built using </a:t>
            </a:r>
            <a:r>
              <a:rPr lang="en-US" dirty="0" err="1" smtClean="0"/>
              <a:t>ArcGIS</a:t>
            </a:r>
            <a:r>
              <a:rPr lang="en-US" dirty="0" smtClean="0"/>
              <a:t> </a:t>
            </a:r>
          </a:p>
          <a:p>
            <a:r>
              <a:rPr lang="en-US" dirty="0" smtClean="0"/>
              <a:t>Web browser client</a:t>
            </a:r>
          </a:p>
          <a:p>
            <a:r>
              <a:rPr lang="en-US" dirty="0" smtClean="0"/>
              <a:t>Combine spatial data and observational data</a:t>
            </a:r>
          </a:p>
          <a:p>
            <a:r>
              <a:rPr lang="en-US" dirty="0" smtClean="0"/>
              <a:t>Launch data visualization tools</a:t>
            </a:r>
          </a:p>
          <a:p>
            <a:r>
              <a:rPr lang="en-US" dirty="0" smtClean="0"/>
              <a:t>Based on a “Region”</a:t>
            </a:r>
          </a:p>
        </p:txBody>
      </p:sp>
      <p:sp>
        <p:nvSpPr>
          <p:cNvPr id="5" name="TextBox 4"/>
          <p:cNvSpPr txBox="1"/>
          <p:nvPr/>
        </p:nvSpPr>
        <p:spPr>
          <a:xfrm>
            <a:off x="152400" y="6172200"/>
            <a:ext cx="3566297" cy="461665"/>
          </a:xfrm>
          <a:prstGeom prst="rect">
            <a:avLst/>
          </a:prstGeom>
          <a:noFill/>
        </p:spPr>
        <p:txBody>
          <a:bodyPr wrap="none" rtlCol="0">
            <a:spAutoFit/>
          </a:bodyPr>
          <a:lstStyle/>
          <a:p>
            <a:r>
              <a:rPr lang="en-US" sz="2400" dirty="0" smtClean="0">
                <a:solidFill>
                  <a:schemeClr val="accent1">
                    <a:lumMod val="75000"/>
                  </a:schemeClr>
                </a:solidFill>
              </a:rPr>
              <a:t>http://maps.usu.edu/map/</a:t>
            </a:r>
            <a:endParaRPr lang="en-US" sz="2400" dirty="0">
              <a:solidFill>
                <a:schemeClr val="accent1">
                  <a:lumMod val="75000"/>
                </a:schemeClr>
              </a:solidFill>
            </a:endParaRPr>
          </a:p>
        </p:txBody>
      </p:sp>
      <p:pic>
        <p:nvPicPr>
          <p:cNvPr id="2050" name="Picture 2"/>
          <p:cNvPicPr>
            <a:picLocks noChangeAspect="1" noChangeArrowheads="1"/>
          </p:cNvPicPr>
          <p:nvPr/>
        </p:nvPicPr>
        <p:blipFill>
          <a:blip r:embed="rId2" cstate="print"/>
          <a:srcRect/>
          <a:stretch>
            <a:fillRect/>
          </a:stretch>
        </p:blipFill>
        <p:spPr bwMode="auto">
          <a:xfrm>
            <a:off x="3962400" y="1295400"/>
            <a:ext cx="4895792"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1143000"/>
          </a:xfrm>
        </p:spPr>
        <p:txBody>
          <a:bodyPr>
            <a:normAutofit fontScale="90000"/>
          </a:bodyPr>
          <a:lstStyle/>
          <a:p>
            <a:r>
              <a:rPr lang="en-US" sz="4000" dirty="0" smtClean="0"/>
              <a:t>Data Preview, Visualization, and Analysis</a:t>
            </a:r>
            <a:br>
              <a:rPr lang="en-US" sz="4000" dirty="0" smtClean="0"/>
            </a:br>
            <a:r>
              <a:rPr lang="en-US" sz="3600" dirty="0" smtClean="0"/>
              <a:t>Time Series Analyst</a:t>
            </a:r>
            <a:endParaRPr lang="en-US" sz="3600" dirty="0"/>
          </a:p>
        </p:txBody>
      </p:sp>
      <p:sp>
        <p:nvSpPr>
          <p:cNvPr id="3" name="Content Placeholder 2"/>
          <p:cNvSpPr>
            <a:spLocks noGrp="1"/>
          </p:cNvSpPr>
          <p:nvPr>
            <p:ph idx="1"/>
          </p:nvPr>
        </p:nvSpPr>
        <p:spPr>
          <a:xfrm>
            <a:off x="304800" y="1600200"/>
            <a:ext cx="4343400" cy="4525963"/>
          </a:xfrm>
        </p:spPr>
        <p:txBody>
          <a:bodyPr>
            <a:normAutofit fontScale="92500" lnSpcReduction="10000"/>
          </a:bodyPr>
          <a:lstStyle/>
          <a:p>
            <a:r>
              <a:rPr lang="en-US" dirty="0" smtClean="0"/>
              <a:t>Web Browser Client</a:t>
            </a:r>
          </a:p>
          <a:p>
            <a:r>
              <a:rPr lang="en-US" dirty="0" smtClean="0"/>
              <a:t>Multiple ODM Database Support</a:t>
            </a:r>
          </a:p>
          <a:p>
            <a:r>
              <a:rPr lang="en-US" dirty="0" smtClean="0"/>
              <a:t>Variety of plot types </a:t>
            </a:r>
          </a:p>
          <a:p>
            <a:r>
              <a:rPr lang="en-US" dirty="0" smtClean="0"/>
              <a:t>Descriptive statistics</a:t>
            </a:r>
          </a:p>
          <a:p>
            <a:r>
              <a:rPr lang="en-US" dirty="0" smtClean="0"/>
              <a:t>Linked to the map application</a:t>
            </a:r>
          </a:p>
          <a:p>
            <a:r>
              <a:rPr lang="en-US" dirty="0" smtClean="0"/>
              <a:t>Data preview and download</a:t>
            </a:r>
            <a:endParaRPr lang="en-US" dirty="0"/>
          </a:p>
        </p:txBody>
      </p:sp>
      <p:sp>
        <p:nvSpPr>
          <p:cNvPr id="5" name="TextBox 4"/>
          <p:cNvSpPr txBox="1"/>
          <p:nvPr/>
        </p:nvSpPr>
        <p:spPr>
          <a:xfrm>
            <a:off x="304800" y="6172200"/>
            <a:ext cx="3751668" cy="461665"/>
          </a:xfrm>
          <a:prstGeom prst="rect">
            <a:avLst/>
          </a:prstGeom>
          <a:noFill/>
        </p:spPr>
        <p:txBody>
          <a:bodyPr wrap="none" rtlCol="0">
            <a:spAutoFit/>
          </a:bodyPr>
          <a:lstStyle/>
          <a:p>
            <a:r>
              <a:rPr lang="en-US" sz="2400" dirty="0" smtClean="0">
                <a:solidFill>
                  <a:schemeClr val="accent1">
                    <a:lumMod val="75000"/>
                  </a:schemeClr>
                </a:solidFill>
              </a:rPr>
              <a:t>http://icewater.usu.edu/tsa/</a:t>
            </a:r>
            <a:endParaRPr lang="en-US" sz="2400" dirty="0">
              <a:solidFill>
                <a:schemeClr val="accent1">
                  <a:lumMod val="75000"/>
                </a:schemeClr>
              </a:solidFill>
            </a:endParaRPr>
          </a:p>
        </p:txBody>
      </p:sp>
      <p:pic>
        <p:nvPicPr>
          <p:cNvPr id="4" name="Picture 2"/>
          <p:cNvPicPr>
            <a:picLocks noChangeAspect="1" noChangeArrowheads="1"/>
          </p:cNvPicPr>
          <p:nvPr/>
        </p:nvPicPr>
        <p:blipFill>
          <a:blip r:embed="rId2" cstate="print"/>
          <a:srcRect/>
          <a:stretch>
            <a:fillRect/>
          </a:stretch>
        </p:blipFill>
        <p:spPr bwMode="auto">
          <a:xfrm>
            <a:off x="4571566" y="1752600"/>
            <a:ext cx="4298791"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normAutofit fontScale="90000"/>
          </a:bodyPr>
          <a:lstStyle/>
          <a:p>
            <a:r>
              <a:rPr lang="en-US" dirty="0" err="1" smtClean="0"/>
              <a:t>HydroServer</a:t>
            </a:r>
            <a:r>
              <a:rPr lang="en-US" dirty="0" smtClean="0"/>
              <a:t/>
            </a:r>
            <a:br>
              <a:rPr lang="en-US" dirty="0" smtClean="0"/>
            </a:br>
            <a:r>
              <a:rPr lang="en-US" dirty="0" smtClean="0"/>
              <a:t>Website</a:t>
            </a:r>
            <a:endParaRPr lang="en-US" dirty="0"/>
          </a:p>
        </p:txBody>
      </p:sp>
      <p:sp>
        <p:nvSpPr>
          <p:cNvPr id="3" name="Content Placeholder 2"/>
          <p:cNvSpPr>
            <a:spLocks noGrp="1"/>
          </p:cNvSpPr>
          <p:nvPr>
            <p:ph idx="1"/>
          </p:nvPr>
        </p:nvSpPr>
        <p:spPr>
          <a:xfrm>
            <a:off x="457200" y="1600200"/>
            <a:ext cx="4114800" cy="4525963"/>
          </a:xfrm>
        </p:spPr>
        <p:txBody>
          <a:bodyPr>
            <a:normAutofit fontScale="92500" lnSpcReduction="10000"/>
          </a:bodyPr>
          <a:lstStyle/>
          <a:p>
            <a:r>
              <a:rPr lang="en-US" dirty="0" smtClean="0"/>
              <a:t>HydroServer home page</a:t>
            </a:r>
          </a:p>
          <a:p>
            <a:r>
              <a:rPr lang="en-US" dirty="0" smtClean="0"/>
              <a:t>Observational data services</a:t>
            </a:r>
          </a:p>
          <a:p>
            <a:r>
              <a:rPr lang="en-US" dirty="0" smtClean="0"/>
              <a:t>GIS data services</a:t>
            </a:r>
          </a:p>
          <a:p>
            <a:r>
              <a:rPr lang="en-US" dirty="0" smtClean="0"/>
              <a:t>Online map </a:t>
            </a:r>
          </a:p>
          <a:p>
            <a:r>
              <a:rPr lang="en-US" dirty="0" smtClean="0"/>
              <a:t>Time Series Analyst</a:t>
            </a:r>
          </a:p>
          <a:p>
            <a:r>
              <a:rPr lang="en-US" dirty="0" smtClean="0"/>
              <a:t>Data Query and Download</a:t>
            </a:r>
          </a:p>
        </p:txBody>
      </p:sp>
      <p:sp>
        <p:nvSpPr>
          <p:cNvPr id="6" name="TextBox 5"/>
          <p:cNvSpPr txBox="1"/>
          <p:nvPr/>
        </p:nvSpPr>
        <p:spPr>
          <a:xfrm>
            <a:off x="304800" y="6172200"/>
            <a:ext cx="3144130" cy="461665"/>
          </a:xfrm>
          <a:prstGeom prst="rect">
            <a:avLst/>
          </a:prstGeom>
          <a:noFill/>
        </p:spPr>
        <p:txBody>
          <a:bodyPr wrap="none" rtlCol="0">
            <a:spAutoFit/>
          </a:bodyPr>
          <a:lstStyle/>
          <a:p>
            <a:r>
              <a:rPr lang="en-US" sz="2400" dirty="0" smtClean="0">
                <a:solidFill>
                  <a:schemeClr val="accent1">
                    <a:lumMod val="75000"/>
                  </a:schemeClr>
                </a:solidFill>
              </a:rPr>
              <a:t>http://icewater.usu.edu</a:t>
            </a:r>
            <a:endParaRPr lang="en-US" sz="2400" dirty="0">
              <a:solidFill>
                <a:schemeClr val="accent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5105400" y="304800"/>
            <a:ext cx="3645095" cy="3752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2362200"/>
            <a:ext cx="3275034" cy="3371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400800" y="3810000"/>
            <a:ext cx="2516411"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err="1" smtClean="0"/>
              <a:t>HydroServer</a:t>
            </a:r>
            <a:r>
              <a:rPr lang="en-US" dirty="0" smtClean="0"/>
              <a:t> Capabilities Database</a:t>
            </a:r>
            <a:endParaRPr lang="en-US" dirty="0"/>
          </a:p>
        </p:txBody>
      </p:sp>
      <p:pic>
        <p:nvPicPr>
          <p:cNvPr id="1026" name="Picture 2" descr="\\fish\Working\Documents\Conference Papers\2010 AWRA GISWR\Proceedings Paper\HISServerCapabilitiesDatabase.jpg"/>
          <p:cNvPicPr>
            <a:picLocks noChangeAspect="1" noChangeArrowheads="1"/>
          </p:cNvPicPr>
          <p:nvPr/>
        </p:nvPicPr>
        <p:blipFill>
          <a:blip r:embed="rId2" cstate="print"/>
          <a:srcRect/>
          <a:stretch>
            <a:fillRect/>
          </a:stretch>
        </p:blipFill>
        <p:spPr bwMode="auto">
          <a:xfrm>
            <a:off x="990600" y="990600"/>
            <a:ext cx="6987879" cy="3628298"/>
          </a:xfrm>
          <a:prstGeom prst="rect">
            <a:avLst/>
          </a:prstGeom>
          <a:noFill/>
        </p:spPr>
      </p:pic>
      <p:sp>
        <p:nvSpPr>
          <p:cNvPr id="6" name="Title 1"/>
          <p:cNvSpPr txBox="1">
            <a:spLocks/>
          </p:cNvSpPr>
          <p:nvPr/>
        </p:nvSpPr>
        <p:spPr>
          <a:xfrm>
            <a:off x="304800" y="4648200"/>
            <a:ext cx="8229600" cy="609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HydroServer Capabilities Database Configuration Tool</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a:spLocks noGrp="1"/>
          </p:cNvSpPr>
          <p:nvPr>
            <p:ph idx="1"/>
          </p:nvPr>
        </p:nvSpPr>
        <p:spPr>
          <a:xfrm>
            <a:off x="457200" y="5334000"/>
            <a:ext cx="8229600" cy="1219200"/>
          </a:xfrm>
        </p:spPr>
        <p:txBody>
          <a:bodyPr>
            <a:normAutofit/>
          </a:bodyPr>
          <a:lstStyle/>
          <a:p>
            <a:r>
              <a:rPr lang="en-US" sz="2000" dirty="0" smtClean="0"/>
              <a:t>Simple Windows application for creating metadata records in your database</a:t>
            </a:r>
          </a:p>
          <a:p>
            <a:r>
              <a:rPr lang="en-US" sz="2000" dirty="0" smtClean="0"/>
              <a:t>Associating Regions with services and maps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848600" cy="1417638"/>
          </a:xfrm>
        </p:spPr>
        <p:txBody>
          <a:bodyPr>
            <a:normAutofit/>
          </a:bodyPr>
          <a:lstStyle/>
          <a:p>
            <a:r>
              <a:rPr lang="en-US" sz="3600" dirty="0" err="1" smtClean="0"/>
              <a:t>HydroServer</a:t>
            </a:r>
            <a:r>
              <a:rPr lang="en-US" sz="3600" dirty="0" smtClean="0"/>
              <a:t> Capabilities Web Service</a:t>
            </a:r>
            <a:endParaRPr lang="en-US" sz="3600" dirty="0"/>
          </a:p>
        </p:txBody>
      </p:sp>
      <p:sp>
        <p:nvSpPr>
          <p:cNvPr id="3" name="Content Placeholder 2"/>
          <p:cNvSpPr>
            <a:spLocks noGrp="1"/>
          </p:cNvSpPr>
          <p:nvPr>
            <p:ph idx="1"/>
          </p:nvPr>
        </p:nvSpPr>
        <p:spPr>
          <a:xfrm>
            <a:off x="152400" y="1600200"/>
            <a:ext cx="3733800" cy="4953000"/>
          </a:xfrm>
        </p:spPr>
        <p:txBody>
          <a:bodyPr>
            <a:normAutofit fontScale="85000" lnSpcReduction="20000"/>
          </a:bodyPr>
          <a:lstStyle/>
          <a:p>
            <a:r>
              <a:rPr lang="en-US" dirty="0" smtClean="0"/>
              <a:t>Publish capabilities of each </a:t>
            </a:r>
            <a:r>
              <a:rPr lang="en-US" dirty="0" err="1" smtClean="0"/>
              <a:t>HydroServer</a:t>
            </a:r>
            <a:endParaRPr lang="en-US" dirty="0" smtClean="0"/>
          </a:p>
          <a:p>
            <a:pPr lvl="1"/>
            <a:r>
              <a:rPr lang="en-US" dirty="0" smtClean="0"/>
              <a:t>Observational data services</a:t>
            </a:r>
          </a:p>
          <a:p>
            <a:pPr lvl="1"/>
            <a:r>
              <a:rPr lang="en-US" dirty="0" smtClean="0"/>
              <a:t>Spatial data services</a:t>
            </a:r>
          </a:p>
          <a:p>
            <a:pPr lvl="1"/>
            <a:r>
              <a:rPr lang="en-US" dirty="0" smtClean="0"/>
              <a:t>Information transmitted in XML format</a:t>
            </a:r>
          </a:p>
          <a:p>
            <a:r>
              <a:rPr lang="en-US" dirty="0" smtClean="0"/>
              <a:t>Supports automatic cataloging of available services at HIS Central</a:t>
            </a:r>
          </a:p>
          <a:p>
            <a:endParaRPr lang="en-US" dirty="0" smtClean="0"/>
          </a:p>
          <a:p>
            <a:r>
              <a:rPr lang="en-US" b="1" dirty="0" smtClean="0"/>
              <a:t>Makes </a:t>
            </a:r>
            <a:r>
              <a:rPr lang="en-US" b="1" dirty="0" err="1" smtClean="0"/>
              <a:t>HydroServers</a:t>
            </a:r>
            <a:r>
              <a:rPr lang="en-US" b="1" dirty="0" smtClean="0"/>
              <a:t> self describing</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3960935" y="1447800"/>
            <a:ext cx="5000625"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the NSF WSC Call for Proposals</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“Inclusion of Data Management Plan Required”</a:t>
            </a:r>
          </a:p>
          <a:p>
            <a:pPr>
              <a:buNone/>
            </a:pPr>
            <a:endParaRPr lang="en-US" dirty="0" smtClean="0"/>
          </a:p>
          <a:p>
            <a:pPr marL="0" indent="0">
              <a:buNone/>
            </a:pPr>
            <a:r>
              <a:rPr lang="en-US" dirty="0" smtClean="0"/>
              <a:t>“All Category 2 proposals must include a </a:t>
            </a:r>
            <a:r>
              <a:rPr lang="en-US" b="1" i="1" dirty="0" smtClean="0">
                <a:solidFill>
                  <a:srgbClr val="FF0000"/>
                </a:solidFill>
              </a:rPr>
              <a:t>data management plan </a:t>
            </a:r>
            <a:r>
              <a:rPr lang="en-US" dirty="0" smtClean="0"/>
              <a:t>in the "Supplementary document" section that </a:t>
            </a:r>
            <a:r>
              <a:rPr lang="en-US" b="1" i="1" dirty="0" smtClean="0">
                <a:solidFill>
                  <a:srgbClr val="FF0000"/>
                </a:solidFill>
              </a:rPr>
              <a:t>describes how metadata and data collected as part of their project will be disseminated to the broader community</a:t>
            </a:r>
            <a:r>
              <a:rPr lang="en-US" dirty="0" smtClean="0"/>
              <a:t> as well as plans for longer term archival of these data. All data collected by Category 2 projects funded through this solicitation will be </a:t>
            </a:r>
            <a:r>
              <a:rPr lang="en-US" b="1" i="1" dirty="0" smtClean="0">
                <a:solidFill>
                  <a:srgbClr val="FF0000"/>
                </a:solidFill>
              </a:rPr>
              <a:t>freely and openly available to any interested investigator</a:t>
            </a:r>
            <a:r>
              <a:rPr lang="en-US" dirty="0" smtClean="0"/>
              <a:t> as soon as practical, but no later than 12 months following collection. Where possible, all PIs are strongly encouraged to use existing data centers and data portals to archive and disseminate their data (e.g. </a:t>
            </a:r>
            <a:r>
              <a:rPr lang="en-US" b="1" i="1" dirty="0" smtClean="0">
                <a:solidFill>
                  <a:srgbClr val="FF0000"/>
                </a:solidFill>
              </a:rPr>
              <a:t>HIS for hydrologic data</a:t>
            </a:r>
            <a:r>
              <a:rPr lang="en-US" dirty="0" smtClean="0"/>
              <a:t>, NCEAS Data Repository for ecological data, BCO-DMO for Biological and Chemical Oceanography data).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cstate="print"/>
          <a:srcRect/>
          <a:stretch>
            <a:fillRect/>
          </a:stretch>
        </p:blipFill>
        <p:spPr bwMode="auto">
          <a:xfrm>
            <a:off x="4800600" y="152400"/>
            <a:ext cx="2406465" cy="2247900"/>
          </a:xfrm>
          <a:prstGeom prst="rect">
            <a:avLst/>
          </a:prstGeom>
          <a:noFill/>
          <a:ln w="9525">
            <a:noFill/>
            <a:miter lim="800000"/>
            <a:headEnd/>
            <a:tailEnd/>
          </a:ln>
        </p:spPr>
      </p:pic>
      <p:sp>
        <p:nvSpPr>
          <p:cNvPr id="4" name="Can 3"/>
          <p:cNvSpPr/>
          <p:nvPr/>
        </p:nvSpPr>
        <p:spPr>
          <a:xfrm>
            <a:off x="5334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5" name="Can 4"/>
          <p:cNvSpPr/>
          <p:nvPr/>
        </p:nvSpPr>
        <p:spPr>
          <a:xfrm>
            <a:off x="16002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6" name="Can 5"/>
          <p:cNvSpPr/>
          <p:nvPr/>
        </p:nvSpPr>
        <p:spPr>
          <a:xfrm>
            <a:off x="26670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7" name="Rectangle 6"/>
          <p:cNvSpPr/>
          <p:nvPr/>
        </p:nvSpPr>
        <p:spPr>
          <a:xfrm>
            <a:off x="515112" y="5032248"/>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8" name="Rectangle 7"/>
          <p:cNvSpPr/>
          <p:nvPr/>
        </p:nvSpPr>
        <p:spPr>
          <a:xfrm>
            <a:off x="16002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9" name="Rectangle 8"/>
          <p:cNvSpPr/>
          <p:nvPr/>
        </p:nvSpPr>
        <p:spPr>
          <a:xfrm>
            <a:off x="26670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10" name="Flowchart: Magnetic Disk 9"/>
          <p:cNvSpPr/>
          <p:nvPr/>
        </p:nvSpPr>
        <p:spPr>
          <a:xfrm>
            <a:off x="4343400" y="3429000"/>
            <a:ext cx="1676400" cy="152400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HydroServer</a:t>
            </a:r>
          </a:p>
          <a:p>
            <a:pPr algn="ctr"/>
            <a:r>
              <a:rPr lang="en-US" dirty="0" smtClean="0"/>
              <a:t>Capabilities</a:t>
            </a:r>
          </a:p>
          <a:p>
            <a:pPr algn="ctr"/>
            <a:r>
              <a:rPr lang="en-US" dirty="0" smtClean="0"/>
              <a:t>Database</a:t>
            </a:r>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800600" y="5181600"/>
            <a:ext cx="1341752" cy="1176703"/>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7696200" y="5181600"/>
            <a:ext cx="1341752" cy="1176703"/>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6248400" y="5181600"/>
            <a:ext cx="1341752" cy="1176703"/>
          </a:xfrm>
          <a:prstGeom prst="rect">
            <a:avLst/>
          </a:prstGeom>
          <a:noFill/>
          <a:ln w="9525">
            <a:noFill/>
            <a:miter lim="800000"/>
            <a:headEnd/>
            <a:tailEnd/>
          </a:ln>
          <a:effectLst/>
        </p:spPr>
      </p:pic>
      <p:sp>
        <p:nvSpPr>
          <p:cNvPr id="17" name="TextBox 16"/>
          <p:cNvSpPr txBox="1"/>
          <p:nvPr/>
        </p:nvSpPr>
        <p:spPr>
          <a:xfrm>
            <a:off x="381000" y="6324600"/>
            <a:ext cx="3429000" cy="369332"/>
          </a:xfrm>
          <a:prstGeom prst="rect">
            <a:avLst/>
          </a:prstGeom>
          <a:noFill/>
        </p:spPr>
        <p:txBody>
          <a:bodyPr wrap="square" rtlCol="0">
            <a:spAutoFit/>
          </a:bodyPr>
          <a:lstStyle/>
          <a:p>
            <a:r>
              <a:rPr lang="en-US" dirty="0" smtClean="0"/>
              <a:t>ODM Databases and Web Services</a:t>
            </a:r>
            <a:endParaRPr lang="en-US" dirty="0"/>
          </a:p>
        </p:txBody>
      </p:sp>
      <p:sp>
        <p:nvSpPr>
          <p:cNvPr id="18" name="TextBox 17"/>
          <p:cNvSpPr txBox="1"/>
          <p:nvPr/>
        </p:nvSpPr>
        <p:spPr>
          <a:xfrm>
            <a:off x="5334000" y="6400800"/>
            <a:ext cx="3429000" cy="369332"/>
          </a:xfrm>
          <a:prstGeom prst="rect">
            <a:avLst/>
          </a:prstGeom>
          <a:noFill/>
        </p:spPr>
        <p:txBody>
          <a:bodyPr wrap="square" rtlCol="0">
            <a:spAutoFit/>
          </a:bodyPr>
          <a:lstStyle/>
          <a:p>
            <a:r>
              <a:rPr lang="en-US" dirty="0" err="1" smtClean="0"/>
              <a:t>ArcGIS</a:t>
            </a:r>
            <a:r>
              <a:rPr lang="en-US" dirty="0" smtClean="0"/>
              <a:t> Server Spatial Data Services</a:t>
            </a:r>
            <a:endParaRPr lang="en-US" dirty="0"/>
          </a:p>
        </p:txBody>
      </p:sp>
      <p:sp>
        <p:nvSpPr>
          <p:cNvPr id="19" name="Down Arrow 18"/>
          <p:cNvSpPr/>
          <p:nvPr/>
        </p:nvSpPr>
        <p:spPr>
          <a:xfrm rot="10800000">
            <a:off x="8016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18684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0800000">
            <a:off x="2971800"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00" y="2895600"/>
            <a:ext cx="1752600" cy="12954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Capabilities Database Configuration Tool</a:t>
            </a:r>
            <a:endParaRPr lang="en-US" dirty="0">
              <a:solidFill>
                <a:schemeClr val="tx1"/>
              </a:solidFill>
            </a:endParaRPr>
          </a:p>
        </p:txBody>
      </p:sp>
      <p:cxnSp>
        <p:nvCxnSpPr>
          <p:cNvPr id="26" name="Curved Connector 25"/>
          <p:cNvCxnSpPr>
            <a:stCxn id="10" idx="1"/>
            <a:endCxn id="14" idx="2"/>
          </p:cNvCxnSpPr>
          <p:nvPr/>
        </p:nvCxnSpPr>
        <p:spPr>
          <a:xfrm rot="16200000" flipV="1">
            <a:off x="3904045" y="2151444"/>
            <a:ext cx="914400" cy="1640711"/>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5" idx="2"/>
          </p:cNvCxnSpPr>
          <p:nvPr/>
        </p:nvCxnSpPr>
        <p:spPr>
          <a:xfrm rot="5400000" flipH="1" flipV="1">
            <a:off x="5078366" y="2503534"/>
            <a:ext cx="1028700" cy="822233"/>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0" idx="1"/>
          </p:cNvCxnSpPr>
          <p:nvPr/>
        </p:nvCxnSpPr>
        <p:spPr>
          <a:xfrm rot="5400000" flipH="1" flipV="1">
            <a:off x="5638800" y="2438400"/>
            <a:ext cx="533400" cy="14478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cstate="print"/>
          <a:srcRect/>
          <a:stretch>
            <a:fillRect/>
          </a:stretch>
        </p:blipFill>
        <p:spPr bwMode="auto">
          <a:xfrm>
            <a:off x="2433577" y="76200"/>
            <a:ext cx="2214623" cy="2438400"/>
          </a:xfrm>
          <a:prstGeom prst="rect">
            <a:avLst/>
          </a:prstGeom>
          <a:noFill/>
          <a:ln w="9525">
            <a:noFill/>
            <a:miter lim="800000"/>
            <a:headEnd/>
            <a:tailEnd/>
          </a:ln>
          <a:effectLst/>
        </p:spPr>
      </p:pic>
      <p:cxnSp>
        <p:nvCxnSpPr>
          <p:cNvPr id="25" name="Curved Connector 24"/>
          <p:cNvCxnSpPr>
            <a:stCxn id="10" idx="1"/>
            <a:endCxn id="34" idx="2"/>
          </p:cNvCxnSpPr>
          <p:nvPr/>
        </p:nvCxnSpPr>
        <p:spPr>
          <a:xfrm rot="16200000" flipV="1">
            <a:off x="2725021" y="972420"/>
            <a:ext cx="962025" cy="3951135"/>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Internal Storage 50"/>
          <p:cNvSpPr/>
          <p:nvPr/>
        </p:nvSpPr>
        <p:spPr>
          <a:xfrm>
            <a:off x="5943600" y="3505200"/>
            <a:ext cx="13716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a:t>
            </a:r>
          </a:p>
          <a:p>
            <a:pPr algn="ctr"/>
            <a:r>
              <a:rPr lang="en-US" dirty="0" smtClean="0">
                <a:solidFill>
                  <a:schemeClr val="tx1"/>
                </a:solidFill>
              </a:rPr>
              <a:t>Services</a:t>
            </a:r>
            <a:endParaRPr lang="en-US" dirty="0">
              <a:solidFill>
                <a:schemeClr val="tx1"/>
              </a:solidFill>
            </a:endParaRPr>
          </a:p>
        </p:txBody>
      </p:sp>
      <p:sp>
        <p:nvSpPr>
          <p:cNvPr id="53" name="Flowchart: Internal Storage 52"/>
          <p:cNvSpPr/>
          <p:nvPr/>
        </p:nvSpPr>
        <p:spPr>
          <a:xfrm>
            <a:off x="2590800" y="3505200"/>
            <a:ext cx="18288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WaterOneFlow</a:t>
            </a:r>
          </a:p>
          <a:p>
            <a:pPr algn="ctr"/>
            <a:r>
              <a:rPr lang="en-US" dirty="0" smtClean="0">
                <a:solidFill>
                  <a:schemeClr val="tx1"/>
                </a:solidFill>
              </a:rPr>
              <a:t>Services</a:t>
            </a:r>
            <a:endParaRPr lang="en-US" dirty="0">
              <a:solidFill>
                <a:schemeClr val="tx1"/>
              </a:solidFill>
            </a:endParaRPr>
          </a:p>
        </p:txBody>
      </p:sp>
      <p:cxnSp>
        <p:nvCxnSpPr>
          <p:cNvPr id="72" name="Curved Connector 71"/>
          <p:cNvCxnSpPr>
            <a:stCxn id="7" idx="0"/>
            <a:endCxn id="53" idx="1"/>
          </p:cNvCxnSpPr>
          <p:nvPr/>
        </p:nvCxnSpPr>
        <p:spPr>
          <a:xfrm rot="5400000" flipH="1" flipV="1">
            <a:off x="1322832" y="3764280"/>
            <a:ext cx="879348" cy="1656588"/>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1"/>
          <p:cNvCxnSpPr>
            <a:stCxn id="8" idx="0"/>
            <a:endCxn id="53" idx="1"/>
          </p:cNvCxnSpPr>
          <p:nvPr/>
        </p:nvCxnSpPr>
        <p:spPr>
          <a:xfrm rot="5400000" flipH="1" flipV="1">
            <a:off x="1866900" y="4305300"/>
            <a:ext cx="876300" cy="5715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8" name="Curved Connector 71"/>
          <p:cNvCxnSpPr>
            <a:stCxn id="9" idx="0"/>
            <a:endCxn id="53" idx="1"/>
          </p:cNvCxnSpPr>
          <p:nvPr/>
        </p:nvCxnSpPr>
        <p:spPr>
          <a:xfrm rot="16200000" flipV="1">
            <a:off x="2400300" y="4343400"/>
            <a:ext cx="876300" cy="495300"/>
          </a:xfrm>
          <a:prstGeom prst="curvedConnector4">
            <a:avLst>
              <a:gd name="adj1" fmla="val 13043"/>
              <a:gd name="adj2" fmla="val 146154"/>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urved Connector 71"/>
          <p:cNvCxnSpPr>
            <a:stCxn id="11" idx="0"/>
            <a:endCxn id="51" idx="2"/>
          </p:cNvCxnSpPr>
          <p:nvPr/>
        </p:nvCxnSpPr>
        <p:spPr>
          <a:xfrm rot="5400000" flipH="1" flipV="1">
            <a:off x="5859938" y="4412138"/>
            <a:ext cx="381000" cy="1157924"/>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4" name="Curved Connector 71"/>
          <p:cNvCxnSpPr>
            <a:stCxn id="13" idx="0"/>
            <a:endCxn id="51" idx="2"/>
          </p:cNvCxnSpPr>
          <p:nvPr/>
        </p:nvCxnSpPr>
        <p:spPr>
          <a:xfrm rot="16200000" flipV="1">
            <a:off x="6583838" y="4846162"/>
            <a:ext cx="381000" cy="2898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7" name="Curved Connector 71"/>
          <p:cNvCxnSpPr>
            <a:stCxn id="12" idx="0"/>
            <a:endCxn id="51" idx="2"/>
          </p:cNvCxnSpPr>
          <p:nvPr/>
        </p:nvCxnSpPr>
        <p:spPr>
          <a:xfrm rot="16200000" flipV="1">
            <a:off x="7307738" y="4122262"/>
            <a:ext cx="381000" cy="17376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5" cstate="print"/>
          <a:srcRect/>
          <a:stretch>
            <a:fillRect/>
          </a:stretch>
        </p:blipFill>
        <p:spPr bwMode="auto">
          <a:xfrm>
            <a:off x="76200" y="76200"/>
            <a:ext cx="2308530" cy="2390775"/>
          </a:xfrm>
          <a:prstGeom prst="rect">
            <a:avLst/>
          </a:prstGeom>
          <a:noFill/>
          <a:ln w="9525">
            <a:noFill/>
            <a:miter lim="800000"/>
            <a:headEnd/>
            <a:tailEnd/>
          </a:ln>
        </p:spPr>
      </p:pic>
      <p:pic>
        <p:nvPicPr>
          <p:cNvPr id="39" name="Picture 2"/>
          <p:cNvPicPr>
            <a:picLocks noChangeAspect="1" noChangeArrowheads="1"/>
          </p:cNvPicPr>
          <p:nvPr/>
        </p:nvPicPr>
        <p:blipFill>
          <a:blip r:embed="rId6" cstate="print"/>
          <a:srcRect/>
          <a:stretch>
            <a:fillRect/>
          </a:stretch>
        </p:blipFill>
        <p:spPr bwMode="auto">
          <a:xfrm>
            <a:off x="6629400" y="1066800"/>
            <a:ext cx="2286000" cy="226422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a:xfrm>
            <a:off x="457200" y="1219200"/>
            <a:ext cx="8229600" cy="4906963"/>
          </a:xfrm>
        </p:spPr>
        <p:txBody>
          <a:bodyPr/>
          <a:lstStyle/>
          <a:p>
            <a:pPr eaLnBrk="1" hangingPunct="1"/>
            <a:r>
              <a:rPr lang="en-US" dirty="0" smtClean="0"/>
              <a:t>Publishers</a:t>
            </a:r>
          </a:p>
          <a:p>
            <a:pPr lvl="1" eaLnBrk="1" hangingPunct="1"/>
            <a:r>
              <a:rPr lang="en-US" dirty="0" smtClean="0"/>
              <a:t>Register a data service</a:t>
            </a:r>
          </a:p>
          <a:p>
            <a:pPr eaLnBrk="1" hangingPunct="1"/>
            <a:r>
              <a:rPr lang="en-US" dirty="0" smtClean="0"/>
              <a:t>Users</a:t>
            </a:r>
          </a:p>
          <a:p>
            <a:pPr lvl="1" eaLnBrk="1" hangingPunct="1"/>
            <a:r>
              <a:rPr lang="en-US" dirty="0" smtClean="0"/>
              <a:t>Find a data service</a:t>
            </a:r>
          </a:p>
          <a:p>
            <a:pPr eaLnBrk="1" hangingPunct="1"/>
            <a:r>
              <a:rPr lang="en-US" dirty="0" smtClean="0"/>
              <a:t>Components</a:t>
            </a:r>
          </a:p>
          <a:p>
            <a:pPr lvl="1" eaLnBrk="1" hangingPunct="1"/>
            <a:r>
              <a:rPr lang="en-US" dirty="0" smtClean="0"/>
              <a:t>Service registry</a:t>
            </a:r>
          </a:p>
          <a:p>
            <a:pPr lvl="1" eaLnBrk="1" hangingPunct="1"/>
            <a:r>
              <a:rPr lang="en-US" dirty="0" smtClean="0"/>
              <a:t>Metadata catalog</a:t>
            </a:r>
          </a:p>
          <a:p>
            <a:pPr lvl="1" eaLnBrk="1" hangingPunct="1"/>
            <a:r>
              <a:rPr lang="en-US" dirty="0" smtClean="0"/>
              <a:t>Ontology </a:t>
            </a:r>
          </a:p>
          <a:p>
            <a:pPr lvl="1"/>
            <a:r>
              <a:rPr lang="en-US" dirty="0" smtClean="0"/>
              <a:t>Search services</a:t>
            </a:r>
          </a:p>
        </p:txBody>
      </p:sp>
      <p:sp>
        <p:nvSpPr>
          <p:cNvPr id="73731" name="Title 2"/>
          <p:cNvSpPr>
            <a:spLocks noGrp="1"/>
          </p:cNvSpPr>
          <p:nvPr>
            <p:ph type="title"/>
          </p:nvPr>
        </p:nvSpPr>
        <p:spPr>
          <a:xfrm>
            <a:off x="457200" y="76200"/>
            <a:ext cx="8229600" cy="1143000"/>
          </a:xfrm>
        </p:spPr>
        <p:txBody>
          <a:bodyPr/>
          <a:lstStyle/>
          <a:p>
            <a:pPr eaLnBrk="1" hangingPunct="1"/>
            <a:r>
              <a:rPr lang="en-US" dirty="0" smtClean="0"/>
              <a:t>HIS Central</a:t>
            </a:r>
          </a:p>
        </p:txBody>
      </p:sp>
      <p:pic>
        <p:nvPicPr>
          <p:cNvPr id="73732" name="Picture 3"/>
          <p:cNvPicPr>
            <a:picLocks noChangeAspect="1" noChangeArrowheads="1"/>
          </p:cNvPicPr>
          <p:nvPr/>
        </p:nvPicPr>
        <p:blipFill>
          <a:blip r:embed="rId3" cstate="print"/>
          <a:srcRect/>
          <a:stretch>
            <a:fillRect/>
          </a:stretch>
        </p:blipFill>
        <p:spPr bwMode="auto">
          <a:xfrm>
            <a:off x="4921250" y="1295400"/>
            <a:ext cx="3841750" cy="4067175"/>
          </a:xfrm>
          <a:prstGeom prst="rect">
            <a:avLst/>
          </a:prstGeom>
          <a:noFill/>
          <a:ln w="9525">
            <a:noFill/>
            <a:miter lim="800000"/>
            <a:headEnd/>
            <a:tailEnd/>
          </a:ln>
        </p:spPr>
      </p:pic>
      <p:sp>
        <p:nvSpPr>
          <p:cNvPr id="73733" name="Rectangle 6"/>
          <p:cNvSpPr>
            <a:spLocks noChangeArrowheads="1"/>
          </p:cNvSpPr>
          <p:nvPr/>
        </p:nvSpPr>
        <p:spPr bwMode="auto">
          <a:xfrm>
            <a:off x="5149850" y="5791200"/>
            <a:ext cx="3302000" cy="369888"/>
          </a:xfrm>
          <a:prstGeom prst="rect">
            <a:avLst/>
          </a:prstGeom>
          <a:noFill/>
          <a:ln w="9525">
            <a:noFill/>
            <a:miter lim="800000"/>
            <a:headEnd/>
            <a:tailEnd/>
          </a:ln>
        </p:spPr>
        <p:txBody>
          <a:bodyPr wrap="none">
            <a:spAutoFit/>
          </a:bodyPr>
          <a:lstStyle/>
          <a:p>
            <a:r>
              <a:rPr lang="en-US" b="1">
                <a:solidFill>
                  <a:srgbClr val="0000FF"/>
                </a:solidFill>
                <a:latin typeface="Calibri" pitchFamily="34" charset="0"/>
              </a:rPr>
              <a:t>http://hiscentral.cuahsi.org</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6248400" y="2286000"/>
            <a:ext cx="2895600" cy="4572000"/>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0" y="2286000"/>
            <a:ext cx="6096000" cy="457200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572000" y="0"/>
            <a:ext cx="4572000" cy="1676400"/>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0" y="0"/>
            <a:ext cx="4419600" cy="167640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1"/>
          <p:cNvGrpSpPr/>
          <p:nvPr/>
        </p:nvGrpSpPr>
        <p:grpSpPr>
          <a:xfrm>
            <a:off x="152400" y="381000"/>
            <a:ext cx="685800" cy="838200"/>
            <a:chOff x="152400" y="304800"/>
            <a:chExt cx="685800" cy="838200"/>
          </a:xfrm>
        </p:grpSpPr>
        <p:sp>
          <p:nvSpPr>
            <p:cNvPr id="5" name="Can 4"/>
            <p:cNvSpPr/>
            <p:nvPr/>
          </p:nvSpPr>
          <p:spPr>
            <a:xfrm>
              <a:off x="152400" y="304800"/>
              <a:ext cx="609600" cy="609600"/>
            </a:xfrm>
            <a:prstGeom prst="can">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ODM</a:t>
              </a:r>
              <a:endParaRPr lang="en-US" sz="1400" dirty="0">
                <a:solidFill>
                  <a:schemeClr val="tx1"/>
                </a:solidFill>
              </a:endParaRPr>
            </a:p>
          </p:txBody>
        </p:sp>
        <p:sp>
          <p:nvSpPr>
            <p:cNvPr id="6" name="Rectangle 5"/>
            <p:cNvSpPr/>
            <p:nvPr/>
          </p:nvSpPr>
          <p:spPr>
            <a:xfrm>
              <a:off x="381000" y="7620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sp>
        <p:nvSpPr>
          <p:cNvPr id="17" name="TextBox 16"/>
          <p:cNvSpPr txBox="1"/>
          <p:nvPr/>
        </p:nvSpPr>
        <p:spPr>
          <a:xfrm>
            <a:off x="4572000" y="0"/>
            <a:ext cx="3761351" cy="369332"/>
          </a:xfrm>
          <a:prstGeom prst="rect">
            <a:avLst/>
          </a:prstGeom>
          <a:noFill/>
        </p:spPr>
        <p:txBody>
          <a:bodyPr wrap="none" rtlCol="0">
            <a:spAutoFit/>
          </a:bodyPr>
          <a:lstStyle/>
          <a:p>
            <a:r>
              <a:rPr lang="en-US" b="1" dirty="0" smtClean="0"/>
              <a:t>National Dataset Water Data Services</a:t>
            </a:r>
            <a:endParaRPr lang="en-US" b="1" dirty="0"/>
          </a:p>
        </p:txBody>
      </p:sp>
      <p:sp>
        <p:nvSpPr>
          <p:cNvPr id="20" name="Can 19"/>
          <p:cNvSpPr/>
          <p:nvPr/>
        </p:nvSpPr>
        <p:spPr>
          <a:xfrm>
            <a:off x="4876800" y="381000"/>
            <a:ext cx="609600" cy="609600"/>
          </a:xfrm>
          <a:prstGeom prst="can">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NWIS</a:t>
            </a:r>
            <a:endParaRPr lang="en-US" sz="900" dirty="0">
              <a:solidFill>
                <a:schemeClr val="tx1"/>
              </a:solidFill>
            </a:endParaRPr>
          </a:p>
        </p:txBody>
      </p:sp>
      <p:sp>
        <p:nvSpPr>
          <p:cNvPr id="21" name="Rectangle 20"/>
          <p:cNvSpPr/>
          <p:nvPr/>
        </p:nvSpPr>
        <p:spPr>
          <a:xfrm>
            <a:off x="5181600" y="8382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nvGrpSpPr>
          <p:cNvPr id="3" name="Group 22"/>
          <p:cNvGrpSpPr/>
          <p:nvPr/>
        </p:nvGrpSpPr>
        <p:grpSpPr>
          <a:xfrm>
            <a:off x="914400" y="381000"/>
            <a:ext cx="685800" cy="838200"/>
            <a:chOff x="152400" y="304800"/>
            <a:chExt cx="685800" cy="838200"/>
          </a:xfrm>
        </p:grpSpPr>
        <p:sp>
          <p:nvSpPr>
            <p:cNvPr id="24" name="Can 23"/>
            <p:cNvSpPr/>
            <p:nvPr/>
          </p:nvSpPr>
          <p:spPr>
            <a:xfrm>
              <a:off x="152400" y="304800"/>
              <a:ext cx="609600" cy="609600"/>
            </a:xfrm>
            <a:prstGeom prst="can">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ODM</a:t>
              </a:r>
              <a:endParaRPr lang="en-US" sz="1400" dirty="0">
                <a:solidFill>
                  <a:schemeClr val="tx1"/>
                </a:solidFill>
              </a:endParaRPr>
            </a:p>
          </p:txBody>
        </p:sp>
        <p:sp>
          <p:nvSpPr>
            <p:cNvPr id="25" name="Rectangle 24"/>
            <p:cNvSpPr/>
            <p:nvPr/>
          </p:nvSpPr>
          <p:spPr>
            <a:xfrm>
              <a:off x="381000" y="7620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grpSp>
        <p:nvGrpSpPr>
          <p:cNvPr id="4" name="Group 25"/>
          <p:cNvGrpSpPr/>
          <p:nvPr/>
        </p:nvGrpSpPr>
        <p:grpSpPr>
          <a:xfrm>
            <a:off x="1676400" y="381000"/>
            <a:ext cx="685800" cy="838200"/>
            <a:chOff x="152400" y="304800"/>
            <a:chExt cx="685800" cy="838200"/>
          </a:xfrm>
        </p:grpSpPr>
        <p:sp>
          <p:nvSpPr>
            <p:cNvPr id="27" name="Can 26"/>
            <p:cNvSpPr/>
            <p:nvPr/>
          </p:nvSpPr>
          <p:spPr>
            <a:xfrm>
              <a:off x="152400" y="304800"/>
              <a:ext cx="609600" cy="609600"/>
            </a:xfrm>
            <a:prstGeom prst="can">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ODM</a:t>
              </a:r>
              <a:endParaRPr lang="en-US" sz="1400" dirty="0">
                <a:solidFill>
                  <a:schemeClr val="tx1"/>
                </a:solidFill>
              </a:endParaRPr>
            </a:p>
          </p:txBody>
        </p:sp>
        <p:sp>
          <p:nvSpPr>
            <p:cNvPr id="28" name="Rectangle 27"/>
            <p:cNvSpPr/>
            <p:nvPr/>
          </p:nvSpPr>
          <p:spPr>
            <a:xfrm>
              <a:off x="381000" y="7620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grpSp>
        <p:nvGrpSpPr>
          <p:cNvPr id="7" name="Group 28"/>
          <p:cNvGrpSpPr/>
          <p:nvPr/>
        </p:nvGrpSpPr>
        <p:grpSpPr>
          <a:xfrm>
            <a:off x="2438400" y="381000"/>
            <a:ext cx="685800" cy="838200"/>
            <a:chOff x="152400" y="304800"/>
            <a:chExt cx="685800" cy="838200"/>
          </a:xfrm>
        </p:grpSpPr>
        <p:sp>
          <p:nvSpPr>
            <p:cNvPr id="30" name="Can 29"/>
            <p:cNvSpPr/>
            <p:nvPr/>
          </p:nvSpPr>
          <p:spPr>
            <a:xfrm>
              <a:off x="152400" y="304800"/>
              <a:ext cx="609600" cy="609600"/>
            </a:xfrm>
            <a:prstGeom prst="can">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ODM</a:t>
              </a:r>
              <a:endParaRPr lang="en-US" sz="1400" dirty="0">
                <a:solidFill>
                  <a:schemeClr val="tx1"/>
                </a:solidFill>
              </a:endParaRPr>
            </a:p>
          </p:txBody>
        </p:sp>
        <p:sp>
          <p:nvSpPr>
            <p:cNvPr id="31" name="Rectangle 30"/>
            <p:cNvSpPr/>
            <p:nvPr/>
          </p:nvSpPr>
          <p:spPr>
            <a:xfrm>
              <a:off x="381000" y="7620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sp>
        <p:nvSpPr>
          <p:cNvPr id="32" name="TextBox 31"/>
          <p:cNvSpPr txBox="1"/>
          <p:nvPr/>
        </p:nvSpPr>
        <p:spPr>
          <a:xfrm>
            <a:off x="0" y="0"/>
            <a:ext cx="4471930" cy="369332"/>
          </a:xfrm>
          <a:prstGeom prst="rect">
            <a:avLst/>
          </a:prstGeom>
          <a:noFill/>
        </p:spPr>
        <p:txBody>
          <a:bodyPr wrap="none" rtlCol="0">
            <a:spAutoFit/>
          </a:bodyPr>
          <a:lstStyle/>
          <a:p>
            <a:r>
              <a:rPr lang="en-US" b="1" dirty="0" smtClean="0"/>
              <a:t>HydroServer Distributed Water Data Services</a:t>
            </a:r>
            <a:endParaRPr lang="en-US" b="1" dirty="0"/>
          </a:p>
        </p:txBody>
      </p:sp>
      <p:sp>
        <p:nvSpPr>
          <p:cNvPr id="33" name="Can 32"/>
          <p:cNvSpPr/>
          <p:nvPr/>
        </p:nvSpPr>
        <p:spPr>
          <a:xfrm>
            <a:off x="5715000" y="381000"/>
            <a:ext cx="609600" cy="609600"/>
          </a:xfrm>
          <a:prstGeom prst="can">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STORET</a:t>
            </a:r>
            <a:endParaRPr lang="en-US" sz="900" dirty="0">
              <a:solidFill>
                <a:schemeClr val="tx1"/>
              </a:solidFill>
            </a:endParaRPr>
          </a:p>
        </p:txBody>
      </p:sp>
      <p:sp>
        <p:nvSpPr>
          <p:cNvPr id="34" name="Rectangle 33"/>
          <p:cNvSpPr/>
          <p:nvPr/>
        </p:nvSpPr>
        <p:spPr>
          <a:xfrm>
            <a:off x="6019800" y="8382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sp>
        <p:nvSpPr>
          <p:cNvPr id="35" name="Can 34"/>
          <p:cNvSpPr/>
          <p:nvPr/>
        </p:nvSpPr>
        <p:spPr>
          <a:xfrm>
            <a:off x="6553200" y="381000"/>
            <a:ext cx="609600" cy="609600"/>
          </a:xfrm>
          <a:prstGeom prst="can">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DAYMET</a:t>
            </a:r>
            <a:endParaRPr lang="en-US" sz="900" dirty="0">
              <a:solidFill>
                <a:schemeClr val="tx1"/>
              </a:solidFill>
            </a:endParaRPr>
          </a:p>
        </p:txBody>
      </p:sp>
      <p:sp>
        <p:nvSpPr>
          <p:cNvPr id="36" name="Rectangle 35"/>
          <p:cNvSpPr/>
          <p:nvPr/>
        </p:nvSpPr>
        <p:spPr>
          <a:xfrm>
            <a:off x="6858000" y="8382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sp>
        <p:nvSpPr>
          <p:cNvPr id="37" name="Can 36"/>
          <p:cNvSpPr/>
          <p:nvPr/>
        </p:nvSpPr>
        <p:spPr>
          <a:xfrm>
            <a:off x="7543800" y="3200400"/>
            <a:ext cx="1219200" cy="838200"/>
          </a:xfrm>
          <a:prstGeom prst="can">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Metadata</a:t>
            </a:r>
          </a:p>
          <a:p>
            <a:pPr algn="ctr"/>
            <a:r>
              <a:rPr lang="en-US" sz="1400" dirty="0" smtClean="0">
                <a:solidFill>
                  <a:schemeClr val="tx1"/>
                </a:solidFill>
              </a:rPr>
              <a:t>Catalog</a:t>
            </a:r>
            <a:endParaRPr lang="en-US" sz="1400" dirty="0">
              <a:solidFill>
                <a:schemeClr val="tx1"/>
              </a:solidFill>
            </a:endParaRPr>
          </a:p>
        </p:txBody>
      </p:sp>
      <p:sp>
        <p:nvSpPr>
          <p:cNvPr id="38" name="Can 37"/>
          <p:cNvSpPr/>
          <p:nvPr/>
        </p:nvSpPr>
        <p:spPr>
          <a:xfrm>
            <a:off x="7543800" y="4572000"/>
            <a:ext cx="1219200" cy="838200"/>
          </a:xfrm>
          <a:prstGeom prst="can">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Ontology</a:t>
            </a:r>
            <a:endParaRPr lang="en-US" sz="1400" dirty="0">
              <a:solidFill>
                <a:schemeClr val="tx1"/>
              </a:solidFill>
            </a:endParaRPr>
          </a:p>
        </p:txBody>
      </p:sp>
      <p:sp>
        <p:nvSpPr>
          <p:cNvPr id="39" name="TextBox 38"/>
          <p:cNvSpPr txBox="1"/>
          <p:nvPr/>
        </p:nvSpPr>
        <p:spPr>
          <a:xfrm>
            <a:off x="0" y="2286000"/>
            <a:ext cx="1549655" cy="369332"/>
          </a:xfrm>
          <a:prstGeom prst="rect">
            <a:avLst/>
          </a:prstGeom>
          <a:noFill/>
        </p:spPr>
        <p:txBody>
          <a:bodyPr wrap="none" rtlCol="0">
            <a:spAutoFit/>
          </a:bodyPr>
          <a:lstStyle/>
          <a:p>
            <a:r>
              <a:rPr lang="en-US" b="1" dirty="0" smtClean="0"/>
              <a:t>HydroDesktop</a:t>
            </a:r>
            <a:endParaRPr lang="en-US" b="1" dirty="0"/>
          </a:p>
        </p:txBody>
      </p:sp>
      <p:pic>
        <p:nvPicPr>
          <p:cNvPr id="1026" name="Picture 2"/>
          <p:cNvPicPr>
            <a:picLocks noChangeAspect="1" noChangeArrowheads="1"/>
          </p:cNvPicPr>
          <p:nvPr/>
        </p:nvPicPr>
        <p:blipFill>
          <a:blip r:embed="rId3" cstate="print"/>
          <a:srcRect/>
          <a:stretch>
            <a:fillRect/>
          </a:stretch>
        </p:blipFill>
        <p:spPr bwMode="auto">
          <a:xfrm>
            <a:off x="7772400" y="5486400"/>
            <a:ext cx="1265014" cy="1202010"/>
          </a:xfrm>
          <a:prstGeom prst="rect">
            <a:avLst/>
          </a:prstGeom>
          <a:noFill/>
          <a:ln w="9525">
            <a:noFill/>
            <a:miter lim="800000"/>
            <a:headEnd/>
            <a:tailEnd/>
          </a:ln>
          <a:effectLst/>
        </p:spPr>
      </p:pic>
      <p:sp>
        <p:nvSpPr>
          <p:cNvPr id="41" name="TextBox 40"/>
          <p:cNvSpPr txBox="1"/>
          <p:nvPr/>
        </p:nvSpPr>
        <p:spPr>
          <a:xfrm>
            <a:off x="6228928" y="2286000"/>
            <a:ext cx="1238672" cy="369332"/>
          </a:xfrm>
          <a:prstGeom prst="rect">
            <a:avLst/>
          </a:prstGeom>
          <a:noFill/>
        </p:spPr>
        <p:txBody>
          <a:bodyPr wrap="none" rtlCol="0">
            <a:spAutoFit/>
          </a:bodyPr>
          <a:lstStyle/>
          <a:p>
            <a:r>
              <a:rPr lang="en-US" b="1" dirty="0" smtClean="0"/>
              <a:t>HIS Central</a:t>
            </a:r>
            <a:endParaRPr lang="en-US" b="1" dirty="0"/>
          </a:p>
        </p:txBody>
      </p:sp>
      <p:sp>
        <p:nvSpPr>
          <p:cNvPr id="43" name="Rectangle 42"/>
          <p:cNvSpPr/>
          <p:nvPr/>
        </p:nvSpPr>
        <p:spPr>
          <a:xfrm>
            <a:off x="6781800" y="4800600"/>
            <a:ext cx="9144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Ontology</a:t>
            </a:r>
          </a:p>
          <a:p>
            <a:pPr algn="ctr"/>
            <a:r>
              <a:rPr lang="en-US" sz="1200" dirty="0" smtClean="0">
                <a:solidFill>
                  <a:schemeClr val="tx1"/>
                </a:solidFill>
              </a:rPr>
              <a:t>Services</a:t>
            </a:r>
            <a:endParaRPr lang="en-US" sz="1200" dirty="0">
              <a:solidFill>
                <a:schemeClr val="tx1"/>
              </a:solidFill>
            </a:endParaRPr>
          </a:p>
        </p:txBody>
      </p:sp>
      <p:sp>
        <p:nvSpPr>
          <p:cNvPr id="44" name="Rectangle 43"/>
          <p:cNvSpPr/>
          <p:nvPr/>
        </p:nvSpPr>
        <p:spPr>
          <a:xfrm>
            <a:off x="6781800" y="3429000"/>
            <a:ext cx="9144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Metadata Services</a:t>
            </a:r>
            <a:endParaRPr lang="en-US" sz="1200" dirty="0">
              <a:solidFill>
                <a:schemeClr val="tx1"/>
              </a:solidFill>
            </a:endParaRPr>
          </a:p>
        </p:txBody>
      </p:sp>
      <p:sp>
        <p:nvSpPr>
          <p:cNvPr id="47" name="TextBox 46"/>
          <p:cNvSpPr txBox="1"/>
          <p:nvPr/>
        </p:nvSpPr>
        <p:spPr>
          <a:xfrm>
            <a:off x="3732257" y="6019800"/>
            <a:ext cx="1225400" cy="523220"/>
          </a:xfrm>
          <a:prstGeom prst="rect">
            <a:avLst/>
          </a:prstGeom>
          <a:noFill/>
        </p:spPr>
        <p:txBody>
          <a:bodyPr wrap="none" rtlCol="0">
            <a:spAutoFit/>
          </a:bodyPr>
          <a:lstStyle/>
          <a:p>
            <a:pPr algn="ctr"/>
            <a:r>
              <a:rPr lang="en-US" sz="1400" dirty="0" smtClean="0"/>
              <a:t>HydroDesktop</a:t>
            </a:r>
          </a:p>
          <a:p>
            <a:pPr algn="ctr"/>
            <a:r>
              <a:rPr lang="en-US" sz="1400" dirty="0" smtClean="0"/>
              <a:t>Plug-ins</a:t>
            </a:r>
            <a:endParaRPr lang="en-US" sz="1400" dirty="0"/>
          </a:p>
        </p:txBody>
      </p:sp>
      <p:sp>
        <p:nvSpPr>
          <p:cNvPr id="48" name="Can 47"/>
          <p:cNvSpPr/>
          <p:nvPr/>
        </p:nvSpPr>
        <p:spPr>
          <a:xfrm>
            <a:off x="1295400" y="3429000"/>
            <a:ext cx="1295400" cy="1295400"/>
          </a:xfrm>
          <a:prstGeom prst="can">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Desktop Data</a:t>
            </a:r>
          </a:p>
          <a:p>
            <a:pPr algn="ctr"/>
            <a:r>
              <a:rPr lang="en-US" dirty="0" smtClean="0">
                <a:solidFill>
                  <a:schemeClr val="tx1"/>
                </a:solidFill>
              </a:rPr>
              <a:t>Repository</a:t>
            </a:r>
            <a:endParaRPr lang="en-US" dirty="0">
              <a:solidFill>
                <a:schemeClr val="tx1"/>
              </a:solidFill>
            </a:endParaRPr>
          </a:p>
        </p:txBody>
      </p:sp>
      <p:sp>
        <p:nvSpPr>
          <p:cNvPr id="49" name="Rectangle 48"/>
          <p:cNvSpPr/>
          <p:nvPr/>
        </p:nvSpPr>
        <p:spPr>
          <a:xfrm>
            <a:off x="3657600" y="3505200"/>
            <a:ext cx="1371600" cy="609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Search, Download, and Manage Data Subscriptions </a:t>
            </a:r>
          </a:p>
        </p:txBody>
      </p:sp>
      <p:sp>
        <p:nvSpPr>
          <p:cNvPr id="50" name="Rectangle 49"/>
          <p:cNvSpPr/>
          <p:nvPr/>
        </p:nvSpPr>
        <p:spPr>
          <a:xfrm>
            <a:off x="3657600" y="4191000"/>
            <a:ext cx="13716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Visualize and Summarize (TSA)</a:t>
            </a:r>
          </a:p>
        </p:txBody>
      </p:sp>
      <p:sp>
        <p:nvSpPr>
          <p:cNvPr id="51" name="Rectangle 50"/>
          <p:cNvSpPr/>
          <p:nvPr/>
        </p:nvSpPr>
        <p:spPr>
          <a:xfrm>
            <a:off x="3657600" y="4648200"/>
            <a:ext cx="13716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Convert Units</a:t>
            </a:r>
          </a:p>
        </p:txBody>
      </p:sp>
      <p:sp>
        <p:nvSpPr>
          <p:cNvPr id="52" name="Rectangle 51"/>
          <p:cNvSpPr/>
          <p:nvPr/>
        </p:nvSpPr>
        <p:spPr>
          <a:xfrm>
            <a:off x="3657600" y="5105400"/>
            <a:ext cx="13716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Convert Formats and Export </a:t>
            </a:r>
          </a:p>
        </p:txBody>
      </p:sp>
      <p:sp>
        <p:nvSpPr>
          <p:cNvPr id="53" name="Rectangle 52"/>
          <p:cNvSpPr/>
          <p:nvPr/>
        </p:nvSpPr>
        <p:spPr>
          <a:xfrm>
            <a:off x="3657600" y="5562600"/>
            <a:ext cx="13716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Import </a:t>
            </a:r>
          </a:p>
        </p:txBody>
      </p:sp>
      <p:cxnSp>
        <p:nvCxnSpPr>
          <p:cNvPr id="56" name="Curved Connector 55"/>
          <p:cNvCxnSpPr>
            <a:stCxn id="105" idx="3"/>
            <a:endCxn id="44" idx="1"/>
          </p:cNvCxnSpPr>
          <p:nvPr/>
        </p:nvCxnSpPr>
        <p:spPr>
          <a:xfrm flipV="1">
            <a:off x="6477000" y="3733800"/>
            <a:ext cx="304800" cy="140732"/>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105" idx="3"/>
            <a:endCxn id="43" idx="1"/>
          </p:cNvCxnSpPr>
          <p:nvPr/>
        </p:nvCxnSpPr>
        <p:spPr>
          <a:xfrm>
            <a:off x="6477000" y="3874532"/>
            <a:ext cx="304800" cy="1230868"/>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96" idx="3"/>
            <a:endCxn id="49" idx="1"/>
          </p:cNvCxnSpPr>
          <p:nvPr/>
        </p:nvCxnSpPr>
        <p:spPr>
          <a:xfrm flipV="1">
            <a:off x="3276600" y="3810000"/>
            <a:ext cx="381000" cy="342900"/>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96" idx="3"/>
            <a:endCxn id="50" idx="1"/>
          </p:cNvCxnSpPr>
          <p:nvPr/>
        </p:nvCxnSpPr>
        <p:spPr>
          <a:xfrm>
            <a:off x="3276600" y="4152900"/>
            <a:ext cx="381000" cy="228600"/>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96" idx="3"/>
            <a:endCxn id="51" idx="1"/>
          </p:cNvCxnSpPr>
          <p:nvPr/>
        </p:nvCxnSpPr>
        <p:spPr>
          <a:xfrm>
            <a:off x="3276600" y="4152900"/>
            <a:ext cx="381000" cy="685800"/>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96" idx="3"/>
            <a:endCxn id="52" idx="1"/>
          </p:cNvCxnSpPr>
          <p:nvPr/>
        </p:nvCxnSpPr>
        <p:spPr>
          <a:xfrm>
            <a:off x="3276600" y="4152900"/>
            <a:ext cx="381000" cy="1143000"/>
          </a:xfrm>
          <a:prstGeom prst="curvedConnector3">
            <a:avLst>
              <a:gd name="adj1" fmla="val 50000"/>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96" idx="3"/>
            <a:endCxn id="53" idx="1"/>
          </p:cNvCxnSpPr>
          <p:nvPr/>
        </p:nvCxnSpPr>
        <p:spPr>
          <a:xfrm>
            <a:off x="3276600" y="4152900"/>
            <a:ext cx="381000" cy="1600200"/>
          </a:xfrm>
          <a:prstGeom prst="curvedConnector3">
            <a:avLst>
              <a:gd name="adj1" fmla="val 50000"/>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1" name="Flowchart: Multidocument 80"/>
          <p:cNvSpPr/>
          <p:nvPr/>
        </p:nvSpPr>
        <p:spPr>
          <a:xfrm>
            <a:off x="5257800" y="5029200"/>
            <a:ext cx="762000" cy="685800"/>
          </a:xfrm>
          <a:prstGeom prst="flowChartMultidocumen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Files</a:t>
            </a:r>
            <a:endParaRPr lang="en-US" sz="1200" dirty="0">
              <a:solidFill>
                <a:schemeClr val="tx1"/>
              </a:solidFill>
            </a:endParaRPr>
          </a:p>
        </p:txBody>
      </p:sp>
      <p:sp>
        <p:nvSpPr>
          <p:cNvPr id="82" name="Flowchart: Multidocument 81"/>
          <p:cNvSpPr/>
          <p:nvPr/>
        </p:nvSpPr>
        <p:spPr>
          <a:xfrm>
            <a:off x="5257800" y="6019800"/>
            <a:ext cx="762000" cy="685800"/>
          </a:xfrm>
          <a:prstGeom prst="flowChartMultidocumen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Files</a:t>
            </a:r>
            <a:endParaRPr lang="en-US" sz="1200" dirty="0">
              <a:solidFill>
                <a:schemeClr val="tx1"/>
              </a:solidFill>
            </a:endParaRPr>
          </a:p>
        </p:txBody>
      </p:sp>
      <p:cxnSp>
        <p:nvCxnSpPr>
          <p:cNvPr id="83" name="Curved Connector 82"/>
          <p:cNvCxnSpPr>
            <a:stCxn id="52" idx="3"/>
            <a:endCxn id="81" idx="1"/>
          </p:cNvCxnSpPr>
          <p:nvPr/>
        </p:nvCxnSpPr>
        <p:spPr>
          <a:xfrm>
            <a:off x="5029200" y="5295900"/>
            <a:ext cx="228600" cy="76200"/>
          </a:xfrm>
          <a:prstGeom prst="curvedConnector3">
            <a:avLst>
              <a:gd name="adj1" fmla="val 50000"/>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82" idx="1"/>
            <a:endCxn id="53" idx="3"/>
          </p:cNvCxnSpPr>
          <p:nvPr/>
        </p:nvCxnSpPr>
        <p:spPr>
          <a:xfrm rot="10800000">
            <a:off x="5029200" y="5753100"/>
            <a:ext cx="228600" cy="609600"/>
          </a:xfrm>
          <a:prstGeom prst="curvedConnector3">
            <a:avLst>
              <a:gd name="adj1" fmla="val 50000"/>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562600" y="3505200"/>
            <a:ext cx="914400" cy="738664"/>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US" sz="1400" dirty="0" smtClean="0"/>
              <a:t>Data Discovery</a:t>
            </a:r>
          </a:p>
          <a:p>
            <a:pPr algn="ctr"/>
            <a:r>
              <a:rPr lang="en-US" sz="1400" dirty="0" smtClean="0"/>
              <a:t>Calls</a:t>
            </a:r>
            <a:endParaRPr lang="en-US" sz="1400" dirty="0"/>
          </a:p>
        </p:txBody>
      </p:sp>
      <p:cxnSp>
        <p:nvCxnSpPr>
          <p:cNvPr id="109" name="Curved Connector 108"/>
          <p:cNvCxnSpPr>
            <a:stCxn id="119" idx="2"/>
            <a:endCxn id="118" idx="0"/>
          </p:cNvCxnSpPr>
          <p:nvPr/>
        </p:nvCxnSpPr>
        <p:spPr>
          <a:xfrm rot="16200000" flipH="1">
            <a:off x="2575734" y="1310466"/>
            <a:ext cx="838200" cy="1570068"/>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048000" y="2514600"/>
            <a:ext cx="1463735" cy="523220"/>
          </a:xfrm>
          <a:prstGeom prst="rect">
            <a:avLst/>
          </a:prstGeom>
          <a:solidFill>
            <a:schemeClr val="accent3">
              <a:lumMod val="20000"/>
              <a:lumOff val="80000"/>
            </a:schemeClr>
          </a:solidFill>
          <a:ln w="12700">
            <a:solidFill>
              <a:schemeClr val="tx1"/>
            </a:solidFill>
          </a:ln>
        </p:spPr>
        <p:txBody>
          <a:bodyPr wrap="none" rtlCol="0">
            <a:spAutoFit/>
          </a:bodyPr>
          <a:lstStyle/>
          <a:p>
            <a:pPr algn="ctr"/>
            <a:r>
              <a:rPr lang="en-US" sz="1400" smtClean="0"/>
              <a:t>Web Service </a:t>
            </a:r>
            <a:r>
              <a:rPr lang="en-US" sz="1400" dirty="0" smtClean="0"/>
              <a:t>Calls</a:t>
            </a:r>
          </a:p>
          <a:p>
            <a:pPr algn="ctr"/>
            <a:r>
              <a:rPr lang="en-US" sz="1400" dirty="0" err="1" smtClean="0"/>
              <a:t>WaterML</a:t>
            </a:r>
            <a:endParaRPr lang="en-US" sz="1400" dirty="0"/>
          </a:p>
        </p:txBody>
      </p:sp>
      <p:cxnSp>
        <p:nvCxnSpPr>
          <p:cNvPr id="121" name="Curved Connector 120"/>
          <p:cNvCxnSpPr>
            <a:stCxn id="124" idx="2"/>
            <a:endCxn id="118" idx="0"/>
          </p:cNvCxnSpPr>
          <p:nvPr/>
        </p:nvCxnSpPr>
        <p:spPr>
          <a:xfrm rot="5400000">
            <a:off x="4899834" y="556434"/>
            <a:ext cx="838200" cy="3078132"/>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2" name="Can 131"/>
          <p:cNvSpPr/>
          <p:nvPr/>
        </p:nvSpPr>
        <p:spPr>
          <a:xfrm>
            <a:off x="7315200" y="381000"/>
            <a:ext cx="609600" cy="609600"/>
          </a:xfrm>
          <a:prstGeom prst="can">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SNOTEL</a:t>
            </a:r>
            <a:endParaRPr lang="en-US" sz="900" dirty="0">
              <a:solidFill>
                <a:schemeClr val="tx1"/>
              </a:solidFill>
            </a:endParaRPr>
          </a:p>
        </p:txBody>
      </p:sp>
      <p:sp>
        <p:nvSpPr>
          <p:cNvPr id="133" name="Rectangle 132"/>
          <p:cNvSpPr/>
          <p:nvPr/>
        </p:nvSpPr>
        <p:spPr>
          <a:xfrm>
            <a:off x="7620000" y="8382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sp>
        <p:nvSpPr>
          <p:cNvPr id="134" name="Can 133"/>
          <p:cNvSpPr/>
          <p:nvPr/>
        </p:nvSpPr>
        <p:spPr>
          <a:xfrm>
            <a:off x="8153400" y="381000"/>
            <a:ext cx="609600" cy="609600"/>
          </a:xfrm>
          <a:prstGeom prst="can">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a:t>
            </a:r>
            <a:endParaRPr lang="en-US" sz="900" dirty="0">
              <a:solidFill>
                <a:schemeClr val="tx1"/>
              </a:solidFill>
            </a:endParaRPr>
          </a:p>
        </p:txBody>
      </p:sp>
      <p:sp>
        <p:nvSpPr>
          <p:cNvPr id="135" name="Rectangle 134"/>
          <p:cNvSpPr/>
          <p:nvPr/>
        </p:nvSpPr>
        <p:spPr>
          <a:xfrm>
            <a:off x="8458200" y="8382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cxnSp>
        <p:nvCxnSpPr>
          <p:cNvPr id="140" name="Curved Connector 139"/>
          <p:cNvCxnSpPr>
            <a:stCxn id="124" idx="2"/>
            <a:endCxn id="144" idx="0"/>
          </p:cNvCxnSpPr>
          <p:nvPr/>
        </p:nvCxnSpPr>
        <p:spPr>
          <a:xfrm rot="16200000" flipH="1">
            <a:off x="7138121" y="1396278"/>
            <a:ext cx="685800" cy="1246043"/>
          </a:xfrm>
          <a:prstGeom prst="curvedConnector3">
            <a:avLst>
              <a:gd name="adj1" fmla="val 50000"/>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a:stCxn id="119" idx="2"/>
            <a:endCxn id="144" idx="0"/>
          </p:cNvCxnSpPr>
          <p:nvPr/>
        </p:nvCxnSpPr>
        <p:spPr>
          <a:xfrm rot="16200000" flipH="1">
            <a:off x="4814021" y="-927822"/>
            <a:ext cx="685800" cy="5894243"/>
          </a:xfrm>
          <a:prstGeom prst="curvedConnector3">
            <a:avLst>
              <a:gd name="adj1" fmla="val 50000"/>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7620000" y="2362200"/>
            <a:ext cx="968086" cy="523220"/>
          </a:xfrm>
          <a:prstGeom prst="rect">
            <a:avLst/>
          </a:prstGeom>
          <a:solidFill>
            <a:schemeClr val="accent3">
              <a:lumMod val="20000"/>
              <a:lumOff val="80000"/>
            </a:schemeClr>
          </a:solidFill>
          <a:ln w="12700">
            <a:solidFill>
              <a:schemeClr val="tx1"/>
            </a:solidFill>
          </a:ln>
        </p:spPr>
        <p:txBody>
          <a:bodyPr wrap="none" rtlCol="0">
            <a:spAutoFit/>
          </a:bodyPr>
          <a:lstStyle/>
          <a:p>
            <a:pPr algn="ctr"/>
            <a:r>
              <a:rPr lang="en-US" sz="1400" dirty="0" smtClean="0"/>
              <a:t>Metadata</a:t>
            </a:r>
          </a:p>
          <a:p>
            <a:pPr algn="ctr"/>
            <a:r>
              <a:rPr lang="en-US" sz="1400" dirty="0" smtClean="0"/>
              <a:t>Harvesting</a:t>
            </a:r>
          </a:p>
        </p:txBody>
      </p:sp>
      <p:cxnSp>
        <p:nvCxnSpPr>
          <p:cNvPr id="147" name="Curved Connector 146"/>
          <p:cNvCxnSpPr>
            <a:stCxn id="38" idx="1"/>
            <a:endCxn id="37" idx="3"/>
          </p:cNvCxnSpPr>
          <p:nvPr/>
        </p:nvCxnSpPr>
        <p:spPr>
          <a:xfrm rot="5400000" flipH="1" flipV="1">
            <a:off x="7886700" y="4305300"/>
            <a:ext cx="533400" cy="1588"/>
          </a:xfrm>
          <a:prstGeom prst="curvedConnector3">
            <a:avLst>
              <a:gd name="adj1" fmla="val 50000"/>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229600" y="4038600"/>
            <a:ext cx="835486" cy="523220"/>
          </a:xfrm>
          <a:prstGeom prst="rect">
            <a:avLst/>
          </a:prstGeom>
          <a:noFill/>
        </p:spPr>
        <p:txBody>
          <a:bodyPr wrap="none" rtlCol="0">
            <a:spAutoFit/>
          </a:bodyPr>
          <a:lstStyle/>
          <a:p>
            <a:pPr algn="ctr"/>
            <a:r>
              <a:rPr lang="en-US" sz="1400" dirty="0" smtClean="0"/>
              <a:t>Variable</a:t>
            </a:r>
          </a:p>
          <a:p>
            <a:pPr algn="ctr"/>
            <a:r>
              <a:rPr lang="en-US" sz="1400" dirty="0" smtClean="0"/>
              <a:t>Mapping</a:t>
            </a:r>
            <a:endParaRPr lang="en-US" sz="1400" dirty="0"/>
          </a:p>
        </p:txBody>
      </p:sp>
      <p:grpSp>
        <p:nvGrpSpPr>
          <p:cNvPr id="8" name="Group 153"/>
          <p:cNvGrpSpPr/>
          <p:nvPr/>
        </p:nvGrpSpPr>
        <p:grpSpPr>
          <a:xfrm>
            <a:off x="3276600" y="381000"/>
            <a:ext cx="685800" cy="838200"/>
            <a:chOff x="152400" y="304800"/>
            <a:chExt cx="685800" cy="838200"/>
          </a:xfrm>
        </p:grpSpPr>
        <p:sp>
          <p:nvSpPr>
            <p:cNvPr id="155" name="Can 154"/>
            <p:cNvSpPr/>
            <p:nvPr/>
          </p:nvSpPr>
          <p:spPr>
            <a:xfrm>
              <a:off x="152400" y="304800"/>
              <a:ext cx="609600" cy="609600"/>
            </a:xfrm>
            <a:prstGeom prst="can">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ODM</a:t>
              </a:r>
              <a:endParaRPr lang="en-US" sz="1400" dirty="0">
                <a:solidFill>
                  <a:schemeClr val="tx1"/>
                </a:solidFill>
              </a:endParaRPr>
            </a:p>
          </p:txBody>
        </p:sp>
        <p:sp>
          <p:nvSpPr>
            <p:cNvPr id="156" name="Rectangle 155"/>
            <p:cNvSpPr/>
            <p:nvPr/>
          </p:nvSpPr>
          <p:spPr>
            <a:xfrm>
              <a:off x="381000" y="762000"/>
              <a:ext cx="457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WOF</a:t>
              </a:r>
              <a:endParaRPr lang="en-US" sz="1050" dirty="0">
                <a:solidFill>
                  <a:schemeClr val="tx1"/>
                </a:solidFill>
              </a:endParaRPr>
            </a:p>
          </p:txBody>
        </p:sp>
      </p:grpSp>
      <p:pic>
        <p:nvPicPr>
          <p:cNvPr id="1029" name="Picture 5"/>
          <p:cNvPicPr>
            <a:picLocks noChangeAspect="1" noChangeArrowheads="1"/>
          </p:cNvPicPr>
          <p:nvPr/>
        </p:nvPicPr>
        <p:blipFill>
          <a:blip r:embed="rId4" cstate="print"/>
          <a:srcRect/>
          <a:stretch>
            <a:fillRect/>
          </a:stretch>
        </p:blipFill>
        <p:spPr bwMode="auto">
          <a:xfrm>
            <a:off x="6428133" y="5486400"/>
            <a:ext cx="1268067" cy="1204912"/>
          </a:xfrm>
          <a:prstGeom prst="rect">
            <a:avLst/>
          </a:prstGeom>
          <a:noFill/>
          <a:ln w="9525">
            <a:noFill/>
            <a:miter lim="800000"/>
            <a:headEnd/>
            <a:tailEnd/>
          </a:ln>
          <a:effectLst/>
        </p:spPr>
      </p:pic>
      <p:cxnSp>
        <p:nvCxnSpPr>
          <p:cNvPr id="168" name="Curved Connector 167"/>
          <p:cNvCxnSpPr>
            <a:stCxn id="49" idx="0"/>
            <a:endCxn id="118" idx="2"/>
          </p:cNvCxnSpPr>
          <p:nvPr/>
        </p:nvCxnSpPr>
        <p:spPr>
          <a:xfrm rot="16200000" flipV="1">
            <a:off x="3827944" y="2989744"/>
            <a:ext cx="467380" cy="563532"/>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3" name="Curved Connector 172"/>
          <p:cNvCxnSpPr>
            <a:stCxn id="49" idx="3"/>
            <a:endCxn id="105" idx="1"/>
          </p:cNvCxnSpPr>
          <p:nvPr/>
        </p:nvCxnSpPr>
        <p:spPr>
          <a:xfrm>
            <a:off x="5029200" y="3810000"/>
            <a:ext cx="533400" cy="64532"/>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6" name="Curved Connector 175"/>
          <p:cNvCxnSpPr>
            <a:stCxn id="144" idx="2"/>
            <a:endCxn id="37" idx="1"/>
          </p:cNvCxnSpPr>
          <p:nvPr/>
        </p:nvCxnSpPr>
        <p:spPr>
          <a:xfrm rot="16200000" flipH="1">
            <a:off x="7971231" y="3018231"/>
            <a:ext cx="314980" cy="49357"/>
          </a:xfrm>
          <a:prstGeom prst="curvedConnector3">
            <a:avLst>
              <a:gd name="adj1" fmla="val 50000"/>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2" name="Rectangle 201"/>
          <p:cNvSpPr/>
          <p:nvPr/>
        </p:nvSpPr>
        <p:spPr>
          <a:xfrm>
            <a:off x="76200" y="3505200"/>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a:t>
            </a:r>
          </a:p>
        </p:txBody>
      </p:sp>
      <p:sp>
        <p:nvSpPr>
          <p:cNvPr id="203" name="Rectangle 202"/>
          <p:cNvSpPr/>
          <p:nvPr/>
        </p:nvSpPr>
        <p:spPr>
          <a:xfrm>
            <a:off x="76200" y="3810000"/>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MATLAB</a:t>
            </a:r>
          </a:p>
        </p:txBody>
      </p:sp>
      <p:sp>
        <p:nvSpPr>
          <p:cNvPr id="204" name="Rectangle 203"/>
          <p:cNvSpPr/>
          <p:nvPr/>
        </p:nvSpPr>
        <p:spPr>
          <a:xfrm>
            <a:off x="76200" y="4114800"/>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Excel</a:t>
            </a:r>
          </a:p>
        </p:txBody>
      </p:sp>
      <p:sp>
        <p:nvSpPr>
          <p:cNvPr id="206" name="TextBox 205"/>
          <p:cNvSpPr txBox="1"/>
          <p:nvPr/>
        </p:nvSpPr>
        <p:spPr>
          <a:xfrm>
            <a:off x="0" y="2905780"/>
            <a:ext cx="1447800" cy="523220"/>
          </a:xfrm>
          <a:prstGeom prst="rect">
            <a:avLst/>
          </a:prstGeom>
          <a:noFill/>
        </p:spPr>
        <p:txBody>
          <a:bodyPr wrap="square" rtlCol="0">
            <a:spAutoFit/>
          </a:bodyPr>
          <a:lstStyle/>
          <a:p>
            <a:pPr algn="ctr"/>
            <a:r>
              <a:rPr lang="en-US" sz="1400" dirty="0" smtClean="0"/>
              <a:t>Desktop Analysis Software</a:t>
            </a:r>
          </a:p>
        </p:txBody>
      </p:sp>
      <p:cxnSp>
        <p:nvCxnSpPr>
          <p:cNvPr id="217" name="Curved Connector 216"/>
          <p:cNvCxnSpPr>
            <a:stCxn id="202" idx="3"/>
            <a:endCxn id="48" idx="2"/>
          </p:cNvCxnSpPr>
          <p:nvPr/>
        </p:nvCxnSpPr>
        <p:spPr>
          <a:xfrm>
            <a:off x="914400" y="3619500"/>
            <a:ext cx="381000" cy="457200"/>
          </a:xfrm>
          <a:prstGeom prst="curvedConnector3">
            <a:avLst>
              <a:gd name="adj1" fmla="val 50000"/>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0" name="Curved Connector 219"/>
          <p:cNvCxnSpPr>
            <a:stCxn id="48" idx="2"/>
            <a:endCxn id="203" idx="3"/>
          </p:cNvCxnSpPr>
          <p:nvPr/>
        </p:nvCxnSpPr>
        <p:spPr>
          <a:xfrm rot="10800000">
            <a:off x="914400" y="3924300"/>
            <a:ext cx="381000" cy="152400"/>
          </a:xfrm>
          <a:prstGeom prst="curvedConnector3">
            <a:avLst>
              <a:gd name="adj1" fmla="val 50000"/>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204" idx="3"/>
            <a:endCxn id="48" idx="2"/>
          </p:cNvCxnSpPr>
          <p:nvPr/>
        </p:nvCxnSpPr>
        <p:spPr>
          <a:xfrm flipV="1">
            <a:off x="914400" y="4076700"/>
            <a:ext cx="381000" cy="152400"/>
          </a:xfrm>
          <a:prstGeom prst="curvedConnector3">
            <a:avLst>
              <a:gd name="adj1" fmla="val 50000"/>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6200" y="4419600"/>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Workflow</a:t>
            </a:r>
          </a:p>
        </p:txBody>
      </p:sp>
      <p:cxnSp>
        <p:nvCxnSpPr>
          <p:cNvPr id="89" name="Curved Connector 88"/>
          <p:cNvCxnSpPr>
            <a:stCxn id="84" idx="3"/>
            <a:endCxn id="48" idx="2"/>
          </p:cNvCxnSpPr>
          <p:nvPr/>
        </p:nvCxnSpPr>
        <p:spPr>
          <a:xfrm flipV="1">
            <a:off x="914400" y="4076700"/>
            <a:ext cx="381000" cy="457200"/>
          </a:xfrm>
          <a:prstGeom prst="curvedConnector3">
            <a:avLst>
              <a:gd name="adj1" fmla="val 50000"/>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2971800" y="3276600"/>
            <a:ext cx="304800" cy="1752600"/>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Database API</a:t>
            </a:r>
            <a:endParaRPr lang="en-US" dirty="0">
              <a:solidFill>
                <a:schemeClr val="tx1"/>
              </a:solidFill>
            </a:endParaRPr>
          </a:p>
        </p:txBody>
      </p:sp>
      <p:cxnSp>
        <p:nvCxnSpPr>
          <p:cNvPr id="102" name="Curved Connector 101"/>
          <p:cNvCxnSpPr>
            <a:stCxn id="48" idx="4"/>
            <a:endCxn id="96" idx="1"/>
          </p:cNvCxnSpPr>
          <p:nvPr/>
        </p:nvCxnSpPr>
        <p:spPr>
          <a:xfrm>
            <a:off x="2590800" y="4076700"/>
            <a:ext cx="381000" cy="76200"/>
          </a:xfrm>
          <a:prstGeom prst="curved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5" cstate="print"/>
          <a:srcRect/>
          <a:stretch>
            <a:fillRect/>
          </a:stretch>
        </p:blipFill>
        <p:spPr bwMode="auto">
          <a:xfrm>
            <a:off x="152400" y="4838700"/>
            <a:ext cx="2590800" cy="19431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8229600" cy="762000"/>
          </a:xfrm>
        </p:spPr>
        <p:txBody>
          <a:bodyPr>
            <a:normAutofit fontScale="90000"/>
          </a:bodyPr>
          <a:lstStyle/>
          <a:p>
            <a:pPr eaLnBrk="1" hangingPunct="1"/>
            <a:r>
              <a:rPr lang="en-US" sz="4000" dirty="0" smtClean="0"/>
              <a:t>Hydrologic Domain Ontology</a:t>
            </a:r>
            <a:br>
              <a:rPr lang="en-US" sz="4000" dirty="0" smtClean="0"/>
            </a:br>
            <a:r>
              <a:rPr lang="en-US" sz="4000" dirty="0" smtClean="0"/>
              <a:t>to support concept based data discovery</a:t>
            </a:r>
          </a:p>
        </p:txBody>
      </p:sp>
      <p:pic>
        <p:nvPicPr>
          <p:cNvPr id="21507" name="Picture 2"/>
          <p:cNvPicPr>
            <a:picLocks noGrp="1" noChangeAspect="1" noChangeArrowheads="1"/>
          </p:cNvPicPr>
          <p:nvPr>
            <p:ph idx="1"/>
          </p:nvPr>
        </p:nvPicPr>
        <p:blipFill>
          <a:blip r:embed="rId3" cstate="print"/>
          <a:srcRect/>
          <a:stretch>
            <a:fillRect/>
          </a:stretch>
        </p:blipFill>
        <p:spPr>
          <a:xfrm>
            <a:off x="0" y="1066800"/>
            <a:ext cx="8991600" cy="5791200"/>
          </a:xfrm>
        </p:spPr>
      </p:pic>
      <p:sp>
        <p:nvSpPr>
          <p:cNvPr id="4" name="Slide Number Placeholder 3"/>
          <p:cNvSpPr>
            <a:spLocks noGrp="1"/>
          </p:cNvSpPr>
          <p:nvPr>
            <p:ph type="sldNum" sz="quarter" idx="12"/>
          </p:nvPr>
        </p:nvSpPr>
        <p:spPr/>
        <p:txBody>
          <a:bodyPr/>
          <a:lstStyle/>
          <a:p>
            <a:pPr>
              <a:defRPr/>
            </a:pPr>
            <a:fld id="{215CF0FE-30F5-420D-B3AC-08F793B98809}" type="slidenum">
              <a:rPr lang="en-US" smtClean="0">
                <a:solidFill>
                  <a:prstClr val="black">
                    <a:tint val="75000"/>
                  </a:prstClr>
                </a:solidFill>
              </a:rPr>
              <a:pPr>
                <a:defRPr/>
              </a:pPr>
              <a:t>23</a:t>
            </a:fld>
            <a:endParaRPr lang="en-US">
              <a:solidFill>
                <a:prstClr val="black">
                  <a:tint val="75000"/>
                </a:prst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a:xfrm>
            <a:off x="457200" y="0"/>
            <a:ext cx="8229600" cy="1143000"/>
          </a:xfrm>
        </p:spPr>
        <p:txBody>
          <a:bodyPr/>
          <a:lstStyle/>
          <a:p>
            <a:pPr eaLnBrk="1" hangingPunct="1"/>
            <a:r>
              <a:rPr lang="en-US" dirty="0" err="1" smtClean="0"/>
              <a:t>HydroTagger</a:t>
            </a:r>
            <a:endParaRPr lang="en-US" dirty="0" smtClean="0"/>
          </a:p>
        </p:txBody>
      </p:sp>
      <p:pic>
        <p:nvPicPr>
          <p:cNvPr id="74755" name="Picture 5"/>
          <p:cNvPicPr>
            <a:picLocks noChangeAspect="1" noChangeArrowheads="1"/>
          </p:cNvPicPr>
          <p:nvPr/>
        </p:nvPicPr>
        <p:blipFill>
          <a:blip r:embed="rId3" cstate="print"/>
          <a:srcRect/>
          <a:stretch>
            <a:fillRect/>
          </a:stretch>
        </p:blipFill>
        <p:spPr bwMode="auto">
          <a:xfrm>
            <a:off x="304799" y="990600"/>
            <a:ext cx="8482297" cy="5029200"/>
          </a:xfrm>
          <a:prstGeom prst="rect">
            <a:avLst/>
          </a:prstGeom>
          <a:noFill/>
          <a:ln w="9525">
            <a:noFill/>
            <a:miter lim="800000"/>
            <a:headEnd/>
            <a:tailEnd/>
          </a:ln>
        </p:spPr>
      </p:pic>
      <p:sp>
        <p:nvSpPr>
          <p:cNvPr id="74757" name="Text Box 8"/>
          <p:cNvSpPr txBox="1">
            <a:spLocks noChangeArrowheads="1"/>
          </p:cNvSpPr>
          <p:nvPr/>
        </p:nvSpPr>
        <p:spPr bwMode="auto">
          <a:xfrm>
            <a:off x="685800" y="6172200"/>
            <a:ext cx="7901330" cy="461665"/>
          </a:xfrm>
          <a:prstGeom prst="rect">
            <a:avLst/>
          </a:prstGeom>
          <a:noFill/>
          <a:ln w="9525">
            <a:noFill/>
            <a:miter lim="800000"/>
            <a:headEnd/>
            <a:tailEnd/>
          </a:ln>
        </p:spPr>
        <p:txBody>
          <a:bodyPr wrap="none">
            <a:spAutoFit/>
          </a:bodyPr>
          <a:lstStyle/>
          <a:p>
            <a:r>
              <a:rPr lang="en-US" sz="2400" b="1" dirty="0">
                <a:solidFill>
                  <a:srgbClr val="000000"/>
                </a:solidFill>
                <a:latin typeface="Calibri" pitchFamily="34" charset="0"/>
              </a:rPr>
              <a:t>Each </a:t>
            </a:r>
            <a:r>
              <a:rPr lang="en-US" sz="2400" b="1" dirty="0" err="1" smtClean="0">
                <a:solidFill>
                  <a:srgbClr val="3399FF"/>
                </a:solidFill>
                <a:latin typeface="Calibri" pitchFamily="34" charset="0"/>
              </a:rPr>
              <a:t>VariableName</a:t>
            </a:r>
            <a:r>
              <a:rPr lang="en-US" sz="2400" b="1" dirty="0" smtClean="0">
                <a:solidFill>
                  <a:srgbClr val="000000"/>
                </a:solidFill>
                <a:latin typeface="Calibri" pitchFamily="34" charset="0"/>
              </a:rPr>
              <a:t> </a:t>
            </a:r>
            <a:r>
              <a:rPr lang="en-US" sz="2400" b="1" dirty="0">
                <a:solidFill>
                  <a:srgbClr val="000000"/>
                </a:solidFill>
                <a:latin typeface="Calibri" pitchFamily="34" charset="0"/>
              </a:rPr>
              <a:t>is connected to a corresponding </a:t>
            </a:r>
            <a:r>
              <a:rPr lang="en-US" sz="2400" b="1" dirty="0">
                <a:solidFill>
                  <a:srgbClr val="3399FF"/>
                </a:solidFill>
                <a:latin typeface="Calibri" pitchFamily="34" charset="0"/>
              </a:rPr>
              <a:t>Concept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smtClean="0"/>
              <a:t>HIS Central Catalog</a:t>
            </a:r>
          </a:p>
        </p:txBody>
      </p:sp>
      <p:pic>
        <p:nvPicPr>
          <p:cNvPr id="11267" name="Picture 2"/>
          <p:cNvPicPr>
            <a:picLocks noChangeAspect="1" noChangeArrowheads="1"/>
          </p:cNvPicPr>
          <p:nvPr/>
        </p:nvPicPr>
        <p:blipFill>
          <a:blip r:embed="rId2" cstate="print"/>
          <a:srcRect/>
          <a:stretch>
            <a:fillRect/>
          </a:stretch>
        </p:blipFill>
        <p:spPr bwMode="auto">
          <a:xfrm>
            <a:off x="0" y="1176338"/>
            <a:ext cx="9144000" cy="4505325"/>
          </a:xfrm>
          <a:prstGeom prst="rect">
            <a:avLst/>
          </a:prstGeom>
          <a:noFill/>
          <a:ln w="9525">
            <a:noFill/>
            <a:miter lim="800000"/>
            <a:headEnd/>
            <a:tailEnd/>
          </a:ln>
        </p:spPr>
      </p:pic>
      <p:sp>
        <p:nvSpPr>
          <p:cNvPr id="11268" name="TextBox 7"/>
          <p:cNvSpPr txBox="1">
            <a:spLocks noChangeArrowheads="1"/>
          </p:cNvSpPr>
          <p:nvPr/>
        </p:nvSpPr>
        <p:spPr bwMode="auto">
          <a:xfrm>
            <a:off x="762000" y="4495800"/>
            <a:ext cx="3733800" cy="2246313"/>
          </a:xfrm>
          <a:prstGeom prst="rect">
            <a:avLst/>
          </a:prstGeom>
          <a:noFill/>
          <a:ln w="9525">
            <a:noFill/>
            <a:miter lim="800000"/>
            <a:headEnd/>
            <a:tailEnd/>
          </a:ln>
        </p:spPr>
        <p:txBody>
          <a:bodyPr>
            <a:spAutoFit/>
          </a:bodyPr>
          <a:lstStyle/>
          <a:p>
            <a:r>
              <a:rPr lang="en-US" sz="2800" b="1" dirty="0"/>
              <a:t>43 services</a:t>
            </a:r>
          </a:p>
          <a:p>
            <a:r>
              <a:rPr lang="en-US" sz="2800" b="1" dirty="0"/>
              <a:t>15,000 variables</a:t>
            </a:r>
          </a:p>
          <a:p>
            <a:r>
              <a:rPr lang="en-US" sz="2800" b="1" dirty="0"/>
              <a:t>1.8 million sites</a:t>
            </a:r>
          </a:p>
          <a:p>
            <a:r>
              <a:rPr lang="en-US" sz="2800" b="1" dirty="0"/>
              <a:t>9 million series</a:t>
            </a:r>
          </a:p>
          <a:p>
            <a:r>
              <a:rPr lang="en-US" sz="2800" b="1" dirty="0"/>
              <a:t>4.3 billion data</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a:stretch>
            <a:fillRect/>
          </a:stretch>
        </p:blipFill>
        <p:spPr bwMode="auto">
          <a:xfrm>
            <a:off x="1524000" y="1219200"/>
            <a:ext cx="6172200" cy="3868738"/>
          </a:xfrm>
          <a:prstGeom prst="rect">
            <a:avLst/>
          </a:prstGeom>
          <a:noFill/>
          <a:ln w="9525">
            <a:noFill/>
            <a:miter lim="800000"/>
            <a:headEnd/>
            <a:tailEnd/>
          </a:ln>
        </p:spPr>
      </p:pic>
      <p:sp>
        <p:nvSpPr>
          <p:cNvPr id="34819" name="Rectangle 3"/>
          <p:cNvSpPr>
            <a:spLocks noChangeArrowheads="1"/>
          </p:cNvSpPr>
          <p:nvPr/>
        </p:nvSpPr>
        <p:spPr bwMode="auto">
          <a:xfrm>
            <a:off x="152400" y="4876800"/>
            <a:ext cx="8839200" cy="1752600"/>
          </a:xfrm>
          <a:prstGeom prst="rect">
            <a:avLst/>
          </a:prstGeom>
          <a:noFill/>
          <a:ln w="9525">
            <a:noFill/>
            <a:miter lim="800000"/>
            <a:headEnd/>
            <a:tailEnd/>
          </a:ln>
        </p:spPr>
        <p:txBody>
          <a:bodyPr/>
          <a:lstStyle/>
          <a:p>
            <a:pPr marL="342900" indent="-342900">
              <a:lnSpc>
                <a:spcPct val="90000"/>
              </a:lnSpc>
              <a:spcBef>
                <a:spcPct val="20000"/>
              </a:spcBef>
              <a:buFont typeface="Arial" charset="0"/>
              <a:buChar char="•"/>
            </a:pPr>
            <a:r>
              <a:rPr lang="en-US" sz="2400">
                <a:solidFill>
                  <a:srgbClr val="FF3300"/>
                </a:solidFill>
                <a:latin typeface="Calibri" pitchFamily="34" charset="0"/>
              </a:rPr>
              <a:t>11 WATERS Network </a:t>
            </a:r>
            <a:r>
              <a:rPr lang="en-US" sz="2400">
                <a:solidFill>
                  <a:srgbClr val="000000"/>
                </a:solidFill>
                <a:latin typeface="Calibri" pitchFamily="34" charset="0"/>
              </a:rPr>
              <a:t>test bed projects</a:t>
            </a:r>
          </a:p>
          <a:p>
            <a:pPr marL="342900" indent="-342900">
              <a:lnSpc>
                <a:spcPct val="90000"/>
              </a:lnSpc>
              <a:spcBef>
                <a:spcPct val="20000"/>
              </a:spcBef>
              <a:buFont typeface="Arial" charset="0"/>
              <a:buChar char="•"/>
            </a:pPr>
            <a:r>
              <a:rPr lang="en-US" sz="2400">
                <a:solidFill>
                  <a:srgbClr val="FF3300"/>
                </a:solidFill>
                <a:latin typeface="Calibri" pitchFamily="34" charset="0"/>
              </a:rPr>
              <a:t>16 ODM instances </a:t>
            </a:r>
            <a:r>
              <a:rPr lang="en-US" sz="2400">
                <a:solidFill>
                  <a:srgbClr val="000000"/>
                </a:solidFill>
                <a:latin typeface="Calibri" pitchFamily="34" charset="0"/>
              </a:rPr>
              <a:t>(some test beds have more than one ODM instance)</a:t>
            </a:r>
          </a:p>
          <a:p>
            <a:pPr marL="342900" indent="-342900">
              <a:lnSpc>
                <a:spcPct val="90000"/>
              </a:lnSpc>
              <a:spcBef>
                <a:spcPct val="20000"/>
              </a:spcBef>
              <a:buFont typeface="Arial" charset="0"/>
              <a:buChar char="•"/>
            </a:pPr>
            <a:r>
              <a:rPr lang="en-US" sz="2400">
                <a:solidFill>
                  <a:srgbClr val="000000"/>
                </a:solidFill>
                <a:latin typeface="Calibri" pitchFamily="34" charset="0"/>
              </a:rPr>
              <a:t>Data from </a:t>
            </a:r>
            <a:r>
              <a:rPr lang="en-US" sz="2400">
                <a:solidFill>
                  <a:srgbClr val="FF3300"/>
                </a:solidFill>
                <a:latin typeface="Calibri" pitchFamily="34" charset="0"/>
              </a:rPr>
              <a:t>1246 sites</a:t>
            </a:r>
            <a:r>
              <a:rPr lang="en-US" sz="2400">
                <a:solidFill>
                  <a:srgbClr val="000000"/>
                </a:solidFill>
                <a:latin typeface="Calibri" pitchFamily="34" charset="0"/>
              </a:rPr>
              <a:t>, of these,</a:t>
            </a:r>
            <a:r>
              <a:rPr lang="en-US" sz="2400">
                <a:solidFill>
                  <a:srgbClr val="FF3300"/>
                </a:solidFill>
                <a:latin typeface="Calibri" pitchFamily="34" charset="0"/>
              </a:rPr>
              <a:t> 167 sites </a:t>
            </a:r>
            <a:r>
              <a:rPr lang="en-US" sz="2400">
                <a:solidFill>
                  <a:srgbClr val="000000"/>
                </a:solidFill>
                <a:latin typeface="Calibri" pitchFamily="34" charset="0"/>
              </a:rPr>
              <a:t>are operated by WATERS investigators</a:t>
            </a:r>
          </a:p>
          <a:p>
            <a:pPr marL="342900" indent="-342900">
              <a:lnSpc>
                <a:spcPct val="90000"/>
              </a:lnSpc>
              <a:spcBef>
                <a:spcPct val="20000"/>
              </a:spcBef>
              <a:buFont typeface="Arial" charset="0"/>
              <a:buNone/>
            </a:pPr>
            <a:endParaRPr lang="en-US" sz="2400">
              <a:solidFill>
                <a:srgbClr val="000000"/>
              </a:solidFill>
              <a:latin typeface="Calibri" pitchFamily="34" charset="0"/>
            </a:endParaRPr>
          </a:p>
        </p:txBody>
      </p:sp>
      <p:pic>
        <p:nvPicPr>
          <p:cNvPr id="34820" name="Picture 4"/>
          <p:cNvPicPr>
            <a:picLocks noChangeAspect="1" noChangeArrowheads="1"/>
          </p:cNvPicPr>
          <p:nvPr/>
        </p:nvPicPr>
        <p:blipFill>
          <a:blip r:embed="rId4" cstate="print"/>
          <a:srcRect/>
          <a:stretch>
            <a:fillRect/>
          </a:stretch>
        </p:blipFill>
        <p:spPr bwMode="auto">
          <a:xfrm>
            <a:off x="2743200" y="2362200"/>
            <a:ext cx="187325" cy="398463"/>
          </a:xfrm>
          <a:prstGeom prst="rect">
            <a:avLst/>
          </a:prstGeom>
          <a:noFill/>
          <a:ln w="9525">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4191000" y="4267200"/>
            <a:ext cx="187325" cy="396875"/>
          </a:xfrm>
          <a:prstGeom prst="rect">
            <a:avLst/>
          </a:prstGeom>
          <a:noFill/>
          <a:ln w="9525">
            <a:noFill/>
            <a:miter lim="800000"/>
            <a:headEnd/>
            <a:tailEnd/>
          </a:ln>
        </p:spPr>
      </p:pic>
      <p:pic>
        <p:nvPicPr>
          <p:cNvPr id="34822" name="Picture 6"/>
          <p:cNvPicPr>
            <a:picLocks noChangeAspect="1" noChangeArrowheads="1"/>
          </p:cNvPicPr>
          <p:nvPr/>
        </p:nvPicPr>
        <p:blipFill>
          <a:blip r:embed="rId4" cstate="print"/>
          <a:srcRect/>
          <a:stretch>
            <a:fillRect/>
          </a:stretch>
        </p:blipFill>
        <p:spPr bwMode="auto">
          <a:xfrm>
            <a:off x="6324600" y="2743200"/>
            <a:ext cx="187325" cy="398463"/>
          </a:xfrm>
          <a:prstGeom prst="rect">
            <a:avLst/>
          </a:prstGeom>
          <a:noFill/>
          <a:ln w="9525">
            <a:noFill/>
            <a:miter lim="800000"/>
            <a:headEnd/>
            <a:tailEnd/>
          </a:ln>
        </p:spPr>
      </p:pic>
      <p:pic>
        <p:nvPicPr>
          <p:cNvPr id="34823" name="Picture 7"/>
          <p:cNvPicPr>
            <a:picLocks noChangeAspect="1" noChangeArrowheads="1"/>
          </p:cNvPicPr>
          <p:nvPr/>
        </p:nvPicPr>
        <p:blipFill>
          <a:blip r:embed="rId4" cstate="print"/>
          <a:srcRect/>
          <a:stretch>
            <a:fillRect/>
          </a:stretch>
        </p:blipFill>
        <p:spPr bwMode="auto">
          <a:xfrm>
            <a:off x="6213475" y="2286000"/>
            <a:ext cx="187325" cy="398463"/>
          </a:xfrm>
          <a:prstGeom prst="rect">
            <a:avLst/>
          </a:prstGeom>
          <a:noFill/>
          <a:ln w="9525">
            <a:noFill/>
            <a:miter lim="800000"/>
            <a:headEnd/>
            <a:tailEnd/>
          </a:ln>
        </p:spPr>
      </p:pic>
      <p:pic>
        <p:nvPicPr>
          <p:cNvPr id="34824" name="Picture 8"/>
          <p:cNvPicPr>
            <a:picLocks noChangeAspect="1" noChangeArrowheads="1"/>
          </p:cNvPicPr>
          <p:nvPr/>
        </p:nvPicPr>
        <p:blipFill>
          <a:blip r:embed="rId6" cstate="print"/>
          <a:srcRect/>
          <a:stretch>
            <a:fillRect/>
          </a:stretch>
        </p:blipFill>
        <p:spPr bwMode="auto">
          <a:xfrm>
            <a:off x="6629400" y="2971800"/>
            <a:ext cx="187325" cy="400050"/>
          </a:xfrm>
          <a:prstGeom prst="rect">
            <a:avLst/>
          </a:prstGeom>
          <a:noFill/>
          <a:ln w="9525">
            <a:noFill/>
            <a:miter lim="800000"/>
            <a:headEnd/>
            <a:tailEnd/>
          </a:ln>
        </p:spPr>
      </p:pic>
      <p:pic>
        <p:nvPicPr>
          <p:cNvPr id="34825" name="Picture 9"/>
          <p:cNvPicPr>
            <a:picLocks noChangeAspect="1" noChangeArrowheads="1"/>
          </p:cNvPicPr>
          <p:nvPr/>
        </p:nvPicPr>
        <p:blipFill>
          <a:blip r:embed="rId6" cstate="print"/>
          <a:srcRect/>
          <a:stretch>
            <a:fillRect/>
          </a:stretch>
        </p:blipFill>
        <p:spPr bwMode="auto">
          <a:xfrm>
            <a:off x="6477000" y="3352800"/>
            <a:ext cx="187325" cy="400050"/>
          </a:xfrm>
          <a:prstGeom prst="rect">
            <a:avLst/>
          </a:prstGeom>
          <a:noFill/>
          <a:ln w="9525">
            <a:noFill/>
            <a:miter lim="800000"/>
            <a:headEnd/>
            <a:tailEnd/>
          </a:ln>
        </p:spPr>
      </p:pic>
      <p:pic>
        <p:nvPicPr>
          <p:cNvPr id="34826" name="Picture 10"/>
          <p:cNvPicPr>
            <a:picLocks noChangeAspect="1" noChangeArrowheads="1"/>
          </p:cNvPicPr>
          <p:nvPr/>
        </p:nvPicPr>
        <p:blipFill>
          <a:blip r:embed="rId6" cstate="print"/>
          <a:srcRect/>
          <a:stretch>
            <a:fillRect/>
          </a:stretch>
        </p:blipFill>
        <p:spPr bwMode="auto">
          <a:xfrm>
            <a:off x="5867400" y="3962400"/>
            <a:ext cx="187325" cy="400050"/>
          </a:xfrm>
          <a:prstGeom prst="rect">
            <a:avLst/>
          </a:prstGeom>
          <a:noFill/>
          <a:ln w="9525">
            <a:noFill/>
            <a:miter lim="800000"/>
            <a:headEnd/>
            <a:tailEnd/>
          </a:ln>
        </p:spPr>
      </p:pic>
      <p:pic>
        <p:nvPicPr>
          <p:cNvPr id="34827" name="Picture 11"/>
          <p:cNvPicPr>
            <a:picLocks noChangeAspect="1" noChangeArrowheads="1"/>
          </p:cNvPicPr>
          <p:nvPr/>
        </p:nvPicPr>
        <p:blipFill>
          <a:blip r:embed="rId5" cstate="print"/>
          <a:srcRect/>
          <a:stretch>
            <a:fillRect/>
          </a:stretch>
        </p:blipFill>
        <p:spPr bwMode="auto">
          <a:xfrm>
            <a:off x="4724400" y="2514600"/>
            <a:ext cx="187325" cy="396875"/>
          </a:xfrm>
          <a:prstGeom prst="rect">
            <a:avLst/>
          </a:prstGeom>
          <a:noFill/>
          <a:ln w="9525">
            <a:noFill/>
            <a:miter lim="800000"/>
            <a:headEnd/>
            <a:tailEnd/>
          </a:ln>
        </p:spPr>
      </p:pic>
      <p:pic>
        <p:nvPicPr>
          <p:cNvPr id="34828" name="Picture 12"/>
          <p:cNvPicPr>
            <a:picLocks noChangeAspect="1" noChangeArrowheads="1"/>
          </p:cNvPicPr>
          <p:nvPr/>
        </p:nvPicPr>
        <p:blipFill>
          <a:blip r:embed="rId4" cstate="print"/>
          <a:srcRect/>
          <a:stretch>
            <a:fillRect/>
          </a:stretch>
        </p:blipFill>
        <p:spPr bwMode="auto">
          <a:xfrm>
            <a:off x="4613275" y="1962150"/>
            <a:ext cx="187325" cy="400050"/>
          </a:xfrm>
          <a:prstGeom prst="rect">
            <a:avLst/>
          </a:prstGeom>
          <a:noFill/>
          <a:ln w="9525">
            <a:noFill/>
            <a:miter lim="800000"/>
            <a:headEnd/>
            <a:tailEnd/>
          </a:ln>
        </p:spPr>
      </p:pic>
      <p:pic>
        <p:nvPicPr>
          <p:cNvPr id="34829" name="Picture 13"/>
          <p:cNvPicPr>
            <a:picLocks noChangeAspect="1" noChangeArrowheads="1"/>
          </p:cNvPicPr>
          <p:nvPr/>
        </p:nvPicPr>
        <p:blipFill>
          <a:blip r:embed="rId5" cstate="print"/>
          <a:srcRect/>
          <a:stretch>
            <a:fillRect/>
          </a:stretch>
        </p:blipFill>
        <p:spPr bwMode="auto">
          <a:xfrm>
            <a:off x="2743200" y="1355725"/>
            <a:ext cx="187325" cy="396875"/>
          </a:xfrm>
          <a:prstGeom prst="rect">
            <a:avLst/>
          </a:prstGeom>
          <a:noFill/>
          <a:ln w="9525">
            <a:noFill/>
            <a:miter lim="800000"/>
            <a:headEnd/>
            <a:tailEnd/>
          </a:ln>
        </p:spPr>
      </p:pic>
      <p:pic>
        <p:nvPicPr>
          <p:cNvPr id="34830" name="Picture 14"/>
          <p:cNvPicPr>
            <a:picLocks noChangeAspect="1" noChangeArrowheads="1"/>
          </p:cNvPicPr>
          <p:nvPr/>
        </p:nvPicPr>
        <p:blipFill>
          <a:blip r:embed="rId4" cstate="print"/>
          <a:srcRect/>
          <a:stretch>
            <a:fillRect/>
          </a:stretch>
        </p:blipFill>
        <p:spPr bwMode="auto">
          <a:xfrm>
            <a:off x="1676400" y="2667000"/>
            <a:ext cx="187325" cy="400050"/>
          </a:xfrm>
          <a:prstGeom prst="rect">
            <a:avLst/>
          </a:prstGeom>
          <a:noFill/>
          <a:ln w="9525">
            <a:noFill/>
            <a:miter lim="800000"/>
            <a:headEnd/>
            <a:tailEnd/>
          </a:ln>
        </p:spPr>
      </p:pic>
      <p:pic>
        <p:nvPicPr>
          <p:cNvPr id="34831" name="Picture 15"/>
          <p:cNvPicPr>
            <a:picLocks noChangeAspect="1" noChangeArrowheads="1"/>
          </p:cNvPicPr>
          <p:nvPr/>
        </p:nvPicPr>
        <p:blipFill>
          <a:blip r:embed="rId7" cstate="print"/>
          <a:srcRect/>
          <a:stretch>
            <a:fillRect/>
          </a:stretch>
        </p:blipFill>
        <p:spPr bwMode="auto">
          <a:xfrm>
            <a:off x="1819275" y="3429000"/>
            <a:ext cx="314325" cy="609600"/>
          </a:xfrm>
          <a:prstGeom prst="rect">
            <a:avLst/>
          </a:prstGeom>
          <a:noFill/>
          <a:ln w="9525">
            <a:noFill/>
            <a:miter lim="800000"/>
            <a:headEnd/>
            <a:tailEnd/>
          </a:ln>
        </p:spPr>
      </p:pic>
      <p:sp>
        <p:nvSpPr>
          <p:cNvPr id="34832" name="Text Box 16"/>
          <p:cNvSpPr txBox="1">
            <a:spLocks noChangeArrowheads="1"/>
          </p:cNvSpPr>
          <p:nvPr/>
        </p:nvSpPr>
        <p:spPr bwMode="auto">
          <a:xfrm>
            <a:off x="0" y="4114800"/>
            <a:ext cx="3352800" cy="517525"/>
          </a:xfrm>
          <a:prstGeom prst="rect">
            <a:avLst/>
          </a:prstGeom>
          <a:noFill/>
          <a:ln w="9525">
            <a:noFill/>
            <a:miter lim="800000"/>
            <a:headEnd/>
            <a:tailEnd/>
          </a:ln>
        </p:spPr>
        <p:txBody>
          <a:bodyPr>
            <a:spAutoFit/>
          </a:bodyPr>
          <a:lstStyle/>
          <a:p>
            <a:pPr algn="ctr"/>
            <a:r>
              <a:rPr lang="en-US" sz="1400">
                <a:solidFill>
                  <a:srgbClr val="3399FF"/>
                </a:solidFill>
              </a:rPr>
              <a:t>National Hydrologic Information Server</a:t>
            </a:r>
          </a:p>
          <a:p>
            <a:pPr algn="ctr"/>
            <a:r>
              <a:rPr lang="en-US" sz="1400">
                <a:solidFill>
                  <a:srgbClr val="3399FF"/>
                </a:solidFill>
              </a:rPr>
              <a:t>San Diego Supercomputer Center</a:t>
            </a:r>
          </a:p>
        </p:txBody>
      </p:sp>
      <p:sp>
        <p:nvSpPr>
          <p:cNvPr id="34833" name="Line 17"/>
          <p:cNvSpPr>
            <a:spLocks noChangeShapeType="1"/>
          </p:cNvSpPr>
          <p:nvPr/>
        </p:nvSpPr>
        <p:spPr bwMode="auto">
          <a:xfrm flipV="1">
            <a:off x="1524000" y="3810000"/>
            <a:ext cx="304800" cy="304800"/>
          </a:xfrm>
          <a:prstGeom prst="line">
            <a:avLst/>
          </a:prstGeom>
          <a:noFill/>
          <a:ln w="9525">
            <a:solidFill>
              <a:schemeClr val="tx1"/>
            </a:solidFill>
            <a:round/>
            <a:headEnd/>
            <a:tailEnd type="triangle" w="med" len="med"/>
          </a:ln>
        </p:spPr>
        <p:txBody>
          <a:bodyPr/>
          <a:lstStyle/>
          <a:p>
            <a:endParaRPr lang="en-US"/>
          </a:p>
        </p:txBody>
      </p:sp>
      <p:cxnSp>
        <p:nvCxnSpPr>
          <p:cNvPr id="34834" name="AutoShape 18"/>
          <p:cNvCxnSpPr>
            <a:cxnSpLocks noChangeShapeType="1"/>
          </p:cNvCxnSpPr>
          <p:nvPr/>
        </p:nvCxnSpPr>
        <p:spPr bwMode="auto">
          <a:xfrm>
            <a:off x="2133600" y="3733800"/>
            <a:ext cx="2057400" cy="731838"/>
          </a:xfrm>
          <a:prstGeom prst="straightConnector1">
            <a:avLst/>
          </a:prstGeom>
          <a:noFill/>
          <a:ln w="9525">
            <a:solidFill>
              <a:schemeClr val="tx1"/>
            </a:solidFill>
            <a:round/>
            <a:headEnd/>
            <a:tailEnd/>
          </a:ln>
        </p:spPr>
      </p:cxnSp>
      <p:cxnSp>
        <p:nvCxnSpPr>
          <p:cNvPr id="34835" name="AutoShape 19"/>
          <p:cNvCxnSpPr>
            <a:cxnSpLocks noChangeShapeType="1"/>
          </p:cNvCxnSpPr>
          <p:nvPr/>
        </p:nvCxnSpPr>
        <p:spPr bwMode="auto">
          <a:xfrm flipH="1">
            <a:off x="4378325" y="4162425"/>
            <a:ext cx="1489075" cy="303213"/>
          </a:xfrm>
          <a:prstGeom prst="straightConnector1">
            <a:avLst/>
          </a:prstGeom>
          <a:noFill/>
          <a:ln w="9525">
            <a:solidFill>
              <a:schemeClr val="tx1"/>
            </a:solidFill>
            <a:round/>
            <a:headEnd/>
            <a:tailEnd/>
          </a:ln>
        </p:spPr>
      </p:cxnSp>
      <p:cxnSp>
        <p:nvCxnSpPr>
          <p:cNvPr id="34836" name="AutoShape 20"/>
          <p:cNvCxnSpPr>
            <a:cxnSpLocks noChangeShapeType="1"/>
          </p:cNvCxnSpPr>
          <p:nvPr/>
        </p:nvCxnSpPr>
        <p:spPr bwMode="auto">
          <a:xfrm flipH="1" flipV="1">
            <a:off x="4818063" y="2911475"/>
            <a:ext cx="1143000" cy="1050925"/>
          </a:xfrm>
          <a:prstGeom prst="straightConnector1">
            <a:avLst/>
          </a:prstGeom>
          <a:noFill/>
          <a:ln w="9525">
            <a:solidFill>
              <a:schemeClr val="tx1"/>
            </a:solidFill>
            <a:round/>
            <a:headEnd/>
            <a:tailEnd/>
          </a:ln>
        </p:spPr>
      </p:cxnSp>
      <p:cxnSp>
        <p:nvCxnSpPr>
          <p:cNvPr id="34837" name="AutoShape 21"/>
          <p:cNvCxnSpPr>
            <a:cxnSpLocks noChangeShapeType="1"/>
          </p:cNvCxnSpPr>
          <p:nvPr/>
        </p:nvCxnSpPr>
        <p:spPr bwMode="auto">
          <a:xfrm flipH="1">
            <a:off x="1863725" y="2562225"/>
            <a:ext cx="879475" cy="304800"/>
          </a:xfrm>
          <a:prstGeom prst="straightConnector1">
            <a:avLst/>
          </a:prstGeom>
          <a:noFill/>
          <a:ln w="9525">
            <a:solidFill>
              <a:schemeClr val="tx1"/>
            </a:solidFill>
            <a:round/>
            <a:headEnd/>
            <a:tailEnd/>
          </a:ln>
        </p:spPr>
      </p:cxnSp>
      <p:cxnSp>
        <p:nvCxnSpPr>
          <p:cNvPr id="34838" name="AutoShape 22"/>
          <p:cNvCxnSpPr>
            <a:cxnSpLocks noChangeShapeType="1"/>
          </p:cNvCxnSpPr>
          <p:nvPr/>
        </p:nvCxnSpPr>
        <p:spPr bwMode="auto">
          <a:xfrm>
            <a:off x="2836863" y="1752600"/>
            <a:ext cx="0" cy="609600"/>
          </a:xfrm>
          <a:prstGeom prst="straightConnector1">
            <a:avLst/>
          </a:prstGeom>
          <a:noFill/>
          <a:ln w="9525">
            <a:solidFill>
              <a:schemeClr val="tx1"/>
            </a:solidFill>
            <a:round/>
            <a:headEnd/>
            <a:tailEnd/>
          </a:ln>
        </p:spPr>
      </p:cxnSp>
      <p:cxnSp>
        <p:nvCxnSpPr>
          <p:cNvPr id="34839" name="AutoShape 23"/>
          <p:cNvCxnSpPr>
            <a:cxnSpLocks noChangeShapeType="1"/>
          </p:cNvCxnSpPr>
          <p:nvPr/>
        </p:nvCxnSpPr>
        <p:spPr bwMode="auto">
          <a:xfrm>
            <a:off x="2930525" y="2562225"/>
            <a:ext cx="1793875" cy="150813"/>
          </a:xfrm>
          <a:prstGeom prst="straightConnector1">
            <a:avLst/>
          </a:prstGeom>
          <a:noFill/>
          <a:ln w="9525">
            <a:solidFill>
              <a:schemeClr val="tx1"/>
            </a:solidFill>
            <a:round/>
            <a:headEnd/>
            <a:tailEnd/>
          </a:ln>
        </p:spPr>
      </p:cxnSp>
      <p:cxnSp>
        <p:nvCxnSpPr>
          <p:cNvPr id="34840" name="AutoShape 24"/>
          <p:cNvCxnSpPr>
            <a:cxnSpLocks noChangeShapeType="1"/>
          </p:cNvCxnSpPr>
          <p:nvPr/>
        </p:nvCxnSpPr>
        <p:spPr bwMode="auto">
          <a:xfrm flipH="1">
            <a:off x="2133600" y="2760663"/>
            <a:ext cx="703263" cy="973137"/>
          </a:xfrm>
          <a:prstGeom prst="straightConnector1">
            <a:avLst/>
          </a:prstGeom>
          <a:noFill/>
          <a:ln w="9525">
            <a:solidFill>
              <a:schemeClr val="tx1"/>
            </a:solidFill>
            <a:round/>
            <a:headEnd/>
            <a:tailEnd/>
          </a:ln>
        </p:spPr>
      </p:cxnSp>
      <p:cxnSp>
        <p:nvCxnSpPr>
          <p:cNvPr id="34841" name="AutoShape 25"/>
          <p:cNvCxnSpPr>
            <a:cxnSpLocks noChangeShapeType="1"/>
          </p:cNvCxnSpPr>
          <p:nvPr/>
        </p:nvCxnSpPr>
        <p:spPr bwMode="auto">
          <a:xfrm flipH="1" flipV="1">
            <a:off x="2836863" y="2760663"/>
            <a:ext cx="1447800" cy="1506537"/>
          </a:xfrm>
          <a:prstGeom prst="straightConnector1">
            <a:avLst/>
          </a:prstGeom>
          <a:noFill/>
          <a:ln w="9525">
            <a:solidFill>
              <a:schemeClr val="tx1"/>
            </a:solidFill>
            <a:round/>
            <a:headEnd/>
            <a:tailEnd/>
          </a:ln>
        </p:spPr>
      </p:cxnSp>
      <p:cxnSp>
        <p:nvCxnSpPr>
          <p:cNvPr id="34842" name="AutoShape 26"/>
          <p:cNvCxnSpPr>
            <a:cxnSpLocks noChangeShapeType="1"/>
          </p:cNvCxnSpPr>
          <p:nvPr/>
        </p:nvCxnSpPr>
        <p:spPr bwMode="auto">
          <a:xfrm flipH="1">
            <a:off x="1770063" y="1554163"/>
            <a:ext cx="973137" cy="1112837"/>
          </a:xfrm>
          <a:prstGeom prst="straightConnector1">
            <a:avLst/>
          </a:prstGeom>
          <a:noFill/>
          <a:ln w="9525">
            <a:solidFill>
              <a:schemeClr val="tx1"/>
            </a:solidFill>
            <a:round/>
            <a:headEnd/>
            <a:tailEnd/>
          </a:ln>
        </p:spPr>
      </p:cxnSp>
      <p:cxnSp>
        <p:nvCxnSpPr>
          <p:cNvPr id="34843" name="AutoShape 27"/>
          <p:cNvCxnSpPr>
            <a:cxnSpLocks noChangeShapeType="1"/>
          </p:cNvCxnSpPr>
          <p:nvPr/>
        </p:nvCxnSpPr>
        <p:spPr bwMode="auto">
          <a:xfrm flipV="1">
            <a:off x="4284663" y="2911475"/>
            <a:ext cx="533400" cy="1355725"/>
          </a:xfrm>
          <a:prstGeom prst="straightConnector1">
            <a:avLst/>
          </a:prstGeom>
          <a:noFill/>
          <a:ln w="9525">
            <a:solidFill>
              <a:schemeClr val="tx1"/>
            </a:solidFill>
            <a:round/>
            <a:headEnd/>
            <a:tailEnd/>
          </a:ln>
        </p:spPr>
      </p:cxnSp>
      <p:cxnSp>
        <p:nvCxnSpPr>
          <p:cNvPr id="34844" name="AutoShape 28"/>
          <p:cNvCxnSpPr>
            <a:cxnSpLocks noChangeShapeType="1"/>
          </p:cNvCxnSpPr>
          <p:nvPr/>
        </p:nvCxnSpPr>
        <p:spPr bwMode="auto">
          <a:xfrm flipH="1" flipV="1">
            <a:off x="4706938" y="2362200"/>
            <a:ext cx="111125" cy="152400"/>
          </a:xfrm>
          <a:prstGeom prst="straightConnector1">
            <a:avLst/>
          </a:prstGeom>
          <a:noFill/>
          <a:ln w="9525">
            <a:solidFill>
              <a:schemeClr val="tx1"/>
            </a:solidFill>
            <a:round/>
            <a:headEnd/>
            <a:tailEnd/>
          </a:ln>
        </p:spPr>
      </p:cxnSp>
      <p:cxnSp>
        <p:nvCxnSpPr>
          <p:cNvPr id="34845" name="AutoShape 29"/>
          <p:cNvCxnSpPr>
            <a:cxnSpLocks noChangeShapeType="1"/>
          </p:cNvCxnSpPr>
          <p:nvPr/>
        </p:nvCxnSpPr>
        <p:spPr bwMode="auto">
          <a:xfrm flipH="1" flipV="1">
            <a:off x="2930525" y="1554163"/>
            <a:ext cx="1682750" cy="608012"/>
          </a:xfrm>
          <a:prstGeom prst="straightConnector1">
            <a:avLst/>
          </a:prstGeom>
          <a:noFill/>
          <a:ln w="9525">
            <a:solidFill>
              <a:schemeClr val="tx1"/>
            </a:solidFill>
            <a:round/>
            <a:headEnd/>
            <a:tailEnd/>
          </a:ln>
        </p:spPr>
      </p:cxnSp>
      <p:cxnSp>
        <p:nvCxnSpPr>
          <p:cNvPr id="34846" name="AutoShape 30"/>
          <p:cNvCxnSpPr>
            <a:cxnSpLocks noChangeShapeType="1"/>
          </p:cNvCxnSpPr>
          <p:nvPr/>
        </p:nvCxnSpPr>
        <p:spPr bwMode="auto">
          <a:xfrm flipH="1">
            <a:off x="2930525" y="2162175"/>
            <a:ext cx="1682750" cy="400050"/>
          </a:xfrm>
          <a:prstGeom prst="straightConnector1">
            <a:avLst/>
          </a:prstGeom>
          <a:noFill/>
          <a:ln w="9525">
            <a:solidFill>
              <a:schemeClr val="tx1"/>
            </a:solidFill>
            <a:round/>
            <a:headEnd/>
            <a:tailEnd/>
          </a:ln>
        </p:spPr>
      </p:cxnSp>
      <p:cxnSp>
        <p:nvCxnSpPr>
          <p:cNvPr id="34847" name="AutoShape 31"/>
          <p:cNvCxnSpPr>
            <a:cxnSpLocks noChangeShapeType="1"/>
          </p:cNvCxnSpPr>
          <p:nvPr/>
        </p:nvCxnSpPr>
        <p:spPr bwMode="auto">
          <a:xfrm>
            <a:off x="4800600" y="2162175"/>
            <a:ext cx="1412875" cy="323850"/>
          </a:xfrm>
          <a:prstGeom prst="straightConnector1">
            <a:avLst/>
          </a:prstGeom>
          <a:noFill/>
          <a:ln w="9525">
            <a:solidFill>
              <a:schemeClr val="tx1"/>
            </a:solidFill>
            <a:round/>
            <a:headEnd/>
            <a:tailEnd/>
          </a:ln>
        </p:spPr>
      </p:cxnSp>
      <p:cxnSp>
        <p:nvCxnSpPr>
          <p:cNvPr id="34848" name="AutoShape 32"/>
          <p:cNvCxnSpPr>
            <a:cxnSpLocks noChangeShapeType="1"/>
          </p:cNvCxnSpPr>
          <p:nvPr/>
        </p:nvCxnSpPr>
        <p:spPr bwMode="auto">
          <a:xfrm flipH="1" flipV="1">
            <a:off x="6307138" y="2684463"/>
            <a:ext cx="111125" cy="58737"/>
          </a:xfrm>
          <a:prstGeom prst="straightConnector1">
            <a:avLst/>
          </a:prstGeom>
          <a:noFill/>
          <a:ln w="9525">
            <a:solidFill>
              <a:schemeClr val="tx1"/>
            </a:solidFill>
            <a:round/>
            <a:headEnd/>
            <a:tailEnd/>
          </a:ln>
        </p:spPr>
      </p:cxnSp>
      <p:cxnSp>
        <p:nvCxnSpPr>
          <p:cNvPr id="34849" name="AutoShape 33"/>
          <p:cNvCxnSpPr>
            <a:cxnSpLocks noChangeShapeType="1"/>
          </p:cNvCxnSpPr>
          <p:nvPr/>
        </p:nvCxnSpPr>
        <p:spPr bwMode="auto">
          <a:xfrm flipH="1" flipV="1">
            <a:off x="4911725" y="2713038"/>
            <a:ext cx="1412875" cy="230187"/>
          </a:xfrm>
          <a:prstGeom prst="straightConnector1">
            <a:avLst/>
          </a:prstGeom>
          <a:noFill/>
          <a:ln w="9525">
            <a:solidFill>
              <a:schemeClr val="tx1"/>
            </a:solidFill>
            <a:round/>
            <a:headEnd/>
            <a:tailEnd/>
          </a:ln>
        </p:spPr>
      </p:cxnSp>
      <p:cxnSp>
        <p:nvCxnSpPr>
          <p:cNvPr id="34850" name="AutoShape 34"/>
          <p:cNvCxnSpPr>
            <a:cxnSpLocks noChangeShapeType="1"/>
          </p:cNvCxnSpPr>
          <p:nvPr/>
        </p:nvCxnSpPr>
        <p:spPr bwMode="auto">
          <a:xfrm flipV="1">
            <a:off x="4911725" y="2486025"/>
            <a:ext cx="1301750" cy="227013"/>
          </a:xfrm>
          <a:prstGeom prst="straightConnector1">
            <a:avLst/>
          </a:prstGeom>
          <a:noFill/>
          <a:ln w="9525">
            <a:solidFill>
              <a:schemeClr val="tx1"/>
            </a:solidFill>
            <a:round/>
            <a:headEnd/>
            <a:tailEnd/>
          </a:ln>
        </p:spPr>
      </p:cxnSp>
      <p:cxnSp>
        <p:nvCxnSpPr>
          <p:cNvPr id="34851" name="AutoShape 35"/>
          <p:cNvCxnSpPr>
            <a:cxnSpLocks noChangeShapeType="1"/>
          </p:cNvCxnSpPr>
          <p:nvPr/>
        </p:nvCxnSpPr>
        <p:spPr bwMode="auto">
          <a:xfrm flipH="1" flipV="1">
            <a:off x="6511925" y="2943225"/>
            <a:ext cx="117475" cy="228600"/>
          </a:xfrm>
          <a:prstGeom prst="straightConnector1">
            <a:avLst/>
          </a:prstGeom>
          <a:noFill/>
          <a:ln w="9525">
            <a:solidFill>
              <a:schemeClr val="tx1"/>
            </a:solidFill>
            <a:round/>
            <a:headEnd/>
            <a:tailEnd/>
          </a:ln>
        </p:spPr>
      </p:cxnSp>
      <p:cxnSp>
        <p:nvCxnSpPr>
          <p:cNvPr id="34852" name="AutoShape 36"/>
          <p:cNvCxnSpPr>
            <a:cxnSpLocks noChangeShapeType="1"/>
          </p:cNvCxnSpPr>
          <p:nvPr/>
        </p:nvCxnSpPr>
        <p:spPr bwMode="auto">
          <a:xfrm flipH="1">
            <a:off x="5961063" y="3552825"/>
            <a:ext cx="515937" cy="409575"/>
          </a:xfrm>
          <a:prstGeom prst="straightConnector1">
            <a:avLst/>
          </a:prstGeom>
          <a:noFill/>
          <a:ln w="9525">
            <a:solidFill>
              <a:schemeClr val="tx1"/>
            </a:solidFill>
            <a:round/>
            <a:headEnd/>
            <a:tailEnd/>
          </a:ln>
        </p:spPr>
      </p:cxnSp>
      <p:cxnSp>
        <p:nvCxnSpPr>
          <p:cNvPr id="34853" name="AutoShape 37"/>
          <p:cNvCxnSpPr>
            <a:cxnSpLocks noChangeShapeType="1"/>
          </p:cNvCxnSpPr>
          <p:nvPr/>
        </p:nvCxnSpPr>
        <p:spPr bwMode="auto">
          <a:xfrm flipH="1">
            <a:off x="6570663" y="3171825"/>
            <a:ext cx="58737" cy="180975"/>
          </a:xfrm>
          <a:prstGeom prst="straightConnector1">
            <a:avLst/>
          </a:prstGeom>
          <a:noFill/>
          <a:ln w="9525">
            <a:solidFill>
              <a:schemeClr val="tx1"/>
            </a:solidFill>
            <a:round/>
            <a:headEnd/>
            <a:tailEnd/>
          </a:ln>
        </p:spPr>
      </p:cxnSp>
      <p:cxnSp>
        <p:nvCxnSpPr>
          <p:cNvPr id="34854" name="AutoShape 38"/>
          <p:cNvCxnSpPr>
            <a:cxnSpLocks noChangeShapeType="1"/>
          </p:cNvCxnSpPr>
          <p:nvPr/>
        </p:nvCxnSpPr>
        <p:spPr bwMode="auto">
          <a:xfrm flipH="1" flipV="1">
            <a:off x="4911725" y="2713038"/>
            <a:ext cx="1565275" cy="839787"/>
          </a:xfrm>
          <a:prstGeom prst="straightConnector1">
            <a:avLst/>
          </a:prstGeom>
          <a:noFill/>
          <a:ln w="9525">
            <a:solidFill>
              <a:schemeClr val="tx1"/>
            </a:solidFill>
            <a:round/>
            <a:headEnd/>
            <a:tailEnd/>
          </a:ln>
        </p:spPr>
      </p:cxnSp>
      <p:cxnSp>
        <p:nvCxnSpPr>
          <p:cNvPr id="34855" name="AutoShape 39"/>
          <p:cNvCxnSpPr>
            <a:cxnSpLocks noChangeShapeType="1"/>
          </p:cNvCxnSpPr>
          <p:nvPr/>
        </p:nvCxnSpPr>
        <p:spPr bwMode="auto">
          <a:xfrm flipH="1" flipV="1">
            <a:off x="6418263" y="3141663"/>
            <a:ext cx="152400" cy="211137"/>
          </a:xfrm>
          <a:prstGeom prst="straightConnector1">
            <a:avLst/>
          </a:prstGeom>
          <a:noFill/>
          <a:ln w="9525">
            <a:solidFill>
              <a:schemeClr val="tx1"/>
            </a:solidFill>
            <a:round/>
            <a:headEnd/>
            <a:tailEnd/>
          </a:ln>
        </p:spPr>
      </p:cxnSp>
      <p:cxnSp>
        <p:nvCxnSpPr>
          <p:cNvPr id="34856" name="AutoShape 40"/>
          <p:cNvCxnSpPr>
            <a:cxnSpLocks noChangeShapeType="1"/>
          </p:cNvCxnSpPr>
          <p:nvPr/>
        </p:nvCxnSpPr>
        <p:spPr bwMode="auto">
          <a:xfrm>
            <a:off x="1770063" y="3067050"/>
            <a:ext cx="206375" cy="361950"/>
          </a:xfrm>
          <a:prstGeom prst="straightConnector1">
            <a:avLst/>
          </a:prstGeom>
          <a:noFill/>
          <a:ln w="9525">
            <a:solidFill>
              <a:schemeClr val="tx1"/>
            </a:solidFill>
            <a:round/>
            <a:headEnd/>
            <a:tailEnd/>
          </a:ln>
        </p:spPr>
      </p:cxnSp>
      <p:sp>
        <p:nvSpPr>
          <p:cNvPr id="34857" name="Rectangle 41"/>
          <p:cNvSpPr>
            <a:spLocks noGrp="1"/>
          </p:cNvSpPr>
          <p:nvPr>
            <p:ph type="title"/>
          </p:nvPr>
        </p:nvSpPr>
        <p:spPr>
          <a:xfrm>
            <a:off x="457200" y="152400"/>
            <a:ext cx="8229600" cy="1143000"/>
          </a:xfrm>
        </p:spPr>
        <p:txBody>
          <a:bodyPr>
            <a:normAutofit fontScale="90000"/>
          </a:bodyPr>
          <a:lstStyle/>
          <a:p>
            <a:pPr eaLnBrk="1" hangingPunct="1"/>
            <a:r>
              <a:rPr lang="en-US" dirty="0" smtClean="0"/>
              <a:t>HydroServer Implementation in WATERS Network Information System</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ICEWATER – A Regional HIS</a:t>
            </a:r>
            <a:endParaRPr lang="en-US" dirty="0"/>
          </a:p>
        </p:txBody>
      </p:sp>
      <p:grpSp>
        <p:nvGrpSpPr>
          <p:cNvPr id="4" name="Group 3"/>
          <p:cNvGrpSpPr>
            <a:grpSpLocks noChangeAspect="1"/>
          </p:cNvGrpSpPr>
          <p:nvPr/>
        </p:nvGrpSpPr>
        <p:grpSpPr>
          <a:xfrm>
            <a:off x="4038600" y="1219200"/>
            <a:ext cx="4432892" cy="3074707"/>
            <a:chOff x="7759108" y="20520231"/>
            <a:chExt cx="9081092" cy="6298754"/>
          </a:xfrm>
        </p:grpSpPr>
        <p:pic>
          <p:nvPicPr>
            <p:cNvPr id="5" name="Picture 2"/>
            <p:cNvPicPr>
              <a:picLocks noChangeAspect="1" noChangeArrowheads="1"/>
            </p:cNvPicPr>
            <p:nvPr/>
          </p:nvPicPr>
          <p:blipFill>
            <a:blip r:embed="rId2" cstate="print"/>
            <a:srcRect/>
            <a:stretch>
              <a:fillRect/>
            </a:stretch>
          </p:blipFill>
          <p:spPr bwMode="auto">
            <a:xfrm>
              <a:off x="11397502" y="20520231"/>
              <a:ext cx="5442698" cy="6004055"/>
            </a:xfrm>
            <a:prstGeom prst="rect">
              <a:avLst/>
            </a:prstGeom>
            <a:noFill/>
            <a:ln w="9525">
              <a:noFill/>
              <a:miter lim="800000"/>
              <a:headEnd/>
              <a:tailEnd/>
            </a:ln>
          </p:spPr>
        </p:pic>
        <p:sp>
          <p:nvSpPr>
            <p:cNvPr id="6" name="TextBox 5"/>
            <p:cNvSpPr txBox="1">
              <a:spLocks noChangeArrowheads="1"/>
            </p:cNvSpPr>
            <p:nvPr/>
          </p:nvSpPr>
          <p:spPr bwMode="auto">
            <a:xfrm>
              <a:off x="12499433" y="21043247"/>
              <a:ext cx="879314"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WA</a:t>
              </a:r>
            </a:p>
          </p:txBody>
        </p:sp>
        <p:sp>
          <p:nvSpPr>
            <p:cNvPr id="7" name="TextBox 6"/>
            <p:cNvSpPr txBox="1">
              <a:spLocks noChangeArrowheads="1"/>
            </p:cNvSpPr>
            <p:nvPr/>
          </p:nvSpPr>
          <p:spPr bwMode="auto">
            <a:xfrm>
              <a:off x="12499433" y="22295555"/>
              <a:ext cx="879314"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OR</a:t>
              </a:r>
            </a:p>
          </p:txBody>
        </p:sp>
        <p:sp>
          <p:nvSpPr>
            <p:cNvPr id="8" name="TextBox 7"/>
            <p:cNvSpPr txBox="1">
              <a:spLocks noChangeArrowheads="1"/>
            </p:cNvSpPr>
            <p:nvPr/>
          </p:nvSpPr>
          <p:spPr bwMode="auto">
            <a:xfrm>
              <a:off x="13601365" y="22098294"/>
              <a:ext cx="713988"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ID</a:t>
              </a:r>
            </a:p>
          </p:txBody>
        </p:sp>
        <p:sp>
          <p:nvSpPr>
            <p:cNvPr id="9" name="TextBox 8"/>
            <p:cNvSpPr txBox="1">
              <a:spLocks noChangeArrowheads="1"/>
            </p:cNvSpPr>
            <p:nvPr/>
          </p:nvSpPr>
          <p:spPr bwMode="auto">
            <a:xfrm>
              <a:off x="15327699" y="21013375"/>
              <a:ext cx="1016968"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MT</a:t>
              </a:r>
            </a:p>
          </p:txBody>
        </p:sp>
        <p:sp>
          <p:nvSpPr>
            <p:cNvPr id="10" name="TextBox 9"/>
            <p:cNvSpPr txBox="1">
              <a:spLocks noChangeArrowheads="1"/>
            </p:cNvSpPr>
            <p:nvPr/>
          </p:nvSpPr>
          <p:spPr bwMode="auto">
            <a:xfrm>
              <a:off x="14455367" y="24009168"/>
              <a:ext cx="796593"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UT</a:t>
              </a:r>
            </a:p>
          </p:txBody>
        </p:sp>
        <p:sp>
          <p:nvSpPr>
            <p:cNvPr id="11" name="TextBox 10"/>
            <p:cNvSpPr txBox="1">
              <a:spLocks noChangeArrowheads="1"/>
            </p:cNvSpPr>
            <p:nvPr/>
          </p:nvSpPr>
          <p:spPr bwMode="auto">
            <a:xfrm>
              <a:off x="14519641" y="25353063"/>
              <a:ext cx="732319"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AZ</a:t>
              </a:r>
            </a:p>
          </p:txBody>
        </p:sp>
        <p:sp>
          <p:nvSpPr>
            <p:cNvPr id="12" name="TextBox 11"/>
            <p:cNvSpPr txBox="1">
              <a:spLocks noChangeArrowheads="1"/>
            </p:cNvSpPr>
            <p:nvPr/>
          </p:nvSpPr>
          <p:spPr bwMode="auto">
            <a:xfrm>
              <a:off x="12683087" y="24564027"/>
              <a:ext cx="85176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CA</a:t>
              </a:r>
            </a:p>
          </p:txBody>
        </p:sp>
        <p:sp>
          <p:nvSpPr>
            <p:cNvPr id="13" name="TextBox 12"/>
            <p:cNvSpPr txBox="1">
              <a:spLocks noChangeArrowheads="1"/>
            </p:cNvSpPr>
            <p:nvPr/>
          </p:nvSpPr>
          <p:spPr bwMode="auto">
            <a:xfrm>
              <a:off x="13325881" y="23774992"/>
              <a:ext cx="8333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NV</a:t>
              </a:r>
            </a:p>
          </p:txBody>
        </p:sp>
        <p:pic>
          <p:nvPicPr>
            <p:cNvPr id="14" name="Picture 5"/>
            <p:cNvPicPr>
              <a:picLocks noChangeAspect="1" noChangeArrowheads="1"/>
            </p:cNvPicPr>
            <p:nvPr/>
          </p:nvPicPr>
          <p:blipFill>
            <a:blip r:embed="rId3" cstate="print"/>
            <a:srcRect/>
            <a:stretch>
              <a:fillRect/>
            </a:stretch>
          </p:blipFill>
          <p:spPr bwMode="auto">
            <a:xfrm>
              <a:off x="14611468" y="23380478"/>
              <a:ext cx="225743" cy="515749"/>
            </a:xfrm>
            <a:prstGeom prst="rect">
              <a:avLst/>
            </a:prstGeom>
            <a:noFill/>
            <a:ln w="9525">
              <a:noFill/>
              <a:miter lim="800000"/>
              <a:headEnd/>
              <a:tailEnd/>
            </a:ln>
          </p:spPr>
        </p:pic>
        <p:pic>
          <p:nvPicPr>
            <p:cNvPr id="15" name="Picture 14"/>
            <p:cNvPicPr>
              <a:picLocks noChangeAspect="1" noChangeArrowheads="1"/>
            </p:cNvPicPr>
            <p:nvPr/>
          </p:nvPicPr>
          <p:blipFill>
            <a:blip r:embed="rId4" cstate="print"/>
            <a:srcRect/>
            <a:stretch>
              <a:fillRect/>
            </a:stretch>
          </p:blipFill>
          <p:spPr bwMode="auto">
            <a:xfrm>
              <a:off x="15070606" y="21309264"/>
              <a:ext cx="225743" cy="513694"/>
            </a:xfrm>
            <a:prstGeom prst="rect">
              <a:avLst/>
            </a:prstGeom>
            <a:noFill/>
            <a:ln w="9525">
              <a:noFill/>
              <a:miter lim="800000"/>
              <a:headEnd/>
              <a:tailEnd/>
            </a:ln>
          </p:spPr>
        </p:pic>
        <p:grpSp>
          <p:nvGrpSpPr>
            <p:cNvPr id="16" name="Group 220"/>
            <p:cNvGrpSpPr/>
            <p:nvPr/>
          </p:nvGrpSpPr>
          <p:grpSpPr>
            <a:xfrm>
              <a:off x="7759108" y="23088600"/>
              <a:ext cx="4051892" cy="3661611"/>
              <a:chOff x="8610600" y="23012400"/>
              <a:chExt cx="3362325" cy="2828925"/>
            </a:xfrm>
          </p:grpSpPr>
          <p:pic>
            <p:nvPicPr>
              <p:cNvPr id="38" name="Picture 3"/>
              <p:cNvPicPr>
                <a:picLocks noChangeAspect="1" noChangeArrowheads="1"/>
              </p:cNvPicPr>
              <p:nvPr/>
            </p:nvPicPr>
            <p:blipFill>
              <a:blip r:embed="rId5" cstate="print"/>
              <a:srcRect/>
              <a:stretch>
                <a:fillRect/>
              </a:stretch>
            </p:blipFill>
            <p:spPr bwMode="auto">
              <a:xfrm>
                <a:off x="8610600" y="23012400"/>
                <a:ext cx="3362325" cy="2828925"/>
              </a:xfrm>
              <a:prstGeom prst="rect">
                <a:avLst/>
              </a:prstGeom>
              <a:noFill/>
              <a:ln w="9525">
                <a:noFill/>
                <a:miter lim="800000"/>
                <a:headEnd/>
                <a:tailEnd/>
              </a:ln>
            </p:spPr>
          </p:pic>
          <p:sp>
            <p:nvSpPr>
              <p:cNvPr id="39" name="TextBox 4"/>
              <p:cNvSpPr txBox="1">
                <a:spLocks noChangeArrowheads="1"/>
              </p:cNvSpPr>
              <p:nvPr/>
            </p:nvSpPr>
            <p:spPr bwMode="auto">
              <a:xfrm>
                <a:off x="10210800" y="23603020"/>
                <a:ext cx="731433" cy="414048"/>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AK</a:t>
                </a:r>
              </a:p>
            </p:txBody>
          </p:sp>
          <p:pic>
            <p:nvPicPr>
              <p:cNvPr id="40" name="Picture 15"/>
              <p:cNvPicPr>
                <a:picLocks noChangeAspect="1" noChangeArrowheads="1"/>
              </p:cNvPicPr>
              <p:nvPr/>
            </p:nvPicPr>
            <p:blipFill>
              <a:blip r:embed="rId3" cstate="print"/>
              <a:srcRect/>
              <a:stretch>
                <a:fillRect/>
              </a:stretch>
            </p:blipFill>
            <p:spPr bwMode="auto">
              <a:xfrm>
                <a:off x="10668000" y="24079200"/>
                <a:ext cx="187325" cy="400050"/>
              </a:xfrm>
              <a:prstGeom prst="rect">
                <a:avLst/>
              </a:prstGeom>
              <a:noFill/>
              <a:ln w="9525">
                <a:noFill/>
                <a:miter lim="800000"/>
                <a:headEnd/>
                <a:tailEnd/>
              </a:ln>
            </p:spPr>
          </p:pic>
        </p:grpSp>
        <p:pic>
          <p:nvPicPr>
            <p:cNvPr id="17" name="Picture 15"/>
            <p:cNvPicPr>
              <a:picLocks noChangeAspect="1" noChangeArrowheads="1"/>
            </p:cNvPicPr>
            <p:nvPr/>
          </p:nvPicPr>
          <p:blipFill>
            <a:blip r:embed="rId3" cstate="print"/>
            <a:srcRect/>
            <a:stretch>
              <a:fillRect/>
            </a:stretch>
          </p:blipFill>
          <p:spPr bwMode="auto">
            <a:xfrm>
              <a:off x="13601365" y="22591443"/>
              <a:ext cx="225743" cy="517804"/>
            </a:xfrm>
            <a:prstGeom prst="rect">
              <a:avLst/>
            </a:prstGeom>
            <a:noFill/>
            <a:ln w="9525">
              <a:noFill/>
              <a:miter lim="800000"/>
              <a:headEnd/>
              <a:tailEnd/>
            </a:ln>
          </p:spPr>
        </p:pic>
        <p:pic>
          <p:nvPicPr>
            <p:cNvPr id="18" name="Picture 15"/>
            <p:cNvPicPr>
              <a:picLocks noChangeAspect="1" noChangeArrowheads="1"/>
            </p:cNvPicPr>
            <p:nvPr/>
          </p:nvPicPr>
          <p:blipFill>
            <a:blip r:embed="rId3" cstate="print"/>
            <a:srcRect/>
            <a:stretch>
              <a:fillRect/>
            </a:stretch>
          </p:blipFill>
          <p:spPr bwMode="auto">
            <a:xfrm>
              <a:off x="13234055" y="21309263"/>
              <a:ext cx="225743" cy="517804"/>
            </a:xfrm>
            <a:prstGeom prst="rect">
              <a:avLst/>
            </a:prstGeom>
            <a:noFill/>
            <a:ln w="9525">
              <a:noFill/>
              <a:miter lim="800000"/>
              <a:headEnd/>
              <a:tailEnd/>
            </a:ln>
          </p:spPr>
        </p:pic>
        <p:pic>
          <p:nvPicPr>
            <p:cNvPr id="19" name="Picture 15"/>
            <p:cNvPicPr>
              <a:picLocks noChangeAspect="1" noChangeArrowheads="1"/>
            </p:cNvPicPr>
            <p:nvPr/>
          </p:nvPicPr>
          <p:blipFill>
            <a:blip r:embed="rId3" cstate="print"/>
            <a:srcRect/>
            <a:stretch>
              <a:fillRect/>
            </a:stretch>
          </p:blipFill>
          <p:spPr bwMode="auto">
            <a:xfrm>
              <a:off x="14244158" y="21112005"/>
              <a:ext cx="225743" cy="517804"/>
            </a:xfrm>
            <a:prstGeom prst="rect">
              <a:avLst/>
            </a:prstGeom>
            <a:noFill/>
            <a:ln w="9525">
              <a:noFill/>
              <a:miter lim="800000"/>
              <a:headEnd/>
              <a:tailEnd/>
            </a:ln>
          </p:spPr>
        </p:pic>
        <p:pic>
          <p:nvPicPr>
            <p:cNvPr id="20" name="Picture 15"/>
            <p:cNvPicPr>
              <a:picLocks noChangeAspect="1" noChangeArrowheads="1"/>
            </p:cNvPicPr>
            <p:nvPr/>
          </p:nvPicPr>
          <p:blipFill>
            <a:blip r:embed="rId3" cstate="print"/>
            <a:srcRect/>
            <a:stretch>
              <a:fillRect/>
            </a:stretch>
          </p:blipFill>
          <p:spPr bwMode="auto">
            <a:xfrm>
              <a:off x="14427813" y="22690073"/>
              <a:ext cx="225743" cy="517804"/>
            </a:xfrm>
            <a:prstGeom prst="rect">
              <a:avLst/>
            </a:prstGeom>
            <a:noFill/>
            <a:ln w="9525">
              <a:noFill/>
              <a:miter lim="800000"/>
              <a:headEnd/>
              <a:tailEnd/>
            </a:ln>
          </p:spPr>
        </p:pic>
        <p:pic>
          <p:nvPicPr>
            <p:cNvPr id="21" name="Picture 15"/>
            <p:cNvPicPr>
              <a:picLocks noChangeAspect="1" noChangeArrowheads="1"/>
            </p:cNvPicPr>
            <p:nvPr/>
          </p:nvPicPr>
          <p:blipFill>
            <a:blip r:embed="rId3" cstate="print"/>
            <a:srcRect/>
            <a:stretch>
              <a:fillRect/>
            </a:stretch>
          </p:blipFill>
          <p:spPr bwMode="auto">
            <a:xfrm>
              <a:off x="13601365" y="21407892"/>
              <a:ext cx="225743" cy="517804"/>
            </a:xfrm>
            <a:prstGeom prst="rect">
              <a:avLst/>
            </a:prstGeom>
            <a:noFill/>
            <a:ln w="9525">
              <a:noFill/>
              <a:miter lim="800000"/>
              <a:headEnd/>
              <a:tailEnd/>
            </a:ln>
          </p:spPr>
        </p:pic>
        <p:cxnSp>
          <p:nvCxnSpPr>
            <p:cNvPr id="22" name="Straight Connector 21"/>
            <p:cNvCxnSpPr>
              <a:stCxn id="40" idx="3"/>
              <a:endCxn id="17" idx="1"/>
            </p:cNvCxnSpPr>
            <p:nvPr/>
          </p:nvCxnSpPr>
          <p:spPr>
            <a:xfrm flipV="1">
              <a:off x="10464196" y="22850345"/>
              <a:ext cx="3137169" cy="18779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0" idx="3"/>
              <a:endCxn id="18" idx="1"/>
            </p:cNvCxnSpPr>
            <p:nvPr/>
          </p:nvCxnSpPr>
          <p:spPr>
            <a:xfrm flipV="1">
              <a:off x="10464196" y="21568165"/>
              <a:ext cx="2769859" cy="3160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459797" y="21568165"/>
              <a:ext cx="141568" cy="98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827108" y="22850345"/>
              <a:ext cx="600705" cy="98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4" idx="1"/>
            </p:cNvCxnSpPr>
            <p:nvPr/>
          </p:nvCxnSpPr>
          <p:spPr>
            <a:xfrm>
              <a:off x="13827108" y="22850346"/>
              <a:ext cx="784361" cy="7880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4175149" y="22372149"/>
              <a:ext cx="1557520" cy="459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13918724" y="22068113"/>
              <a:ext cx="1060264" cy="1836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69901" y="21370908"/>
              <a:ext cx="600705" cy="195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827108" y="21370906"/>
              <a:ext cx="417050" cy="295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13148392" y="22025600"/>
              <a:ext cx="764377" cy="3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3745272" y="21894660"/>
              <a:ext cx="764377" cy="826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653555" y="22948976"/>
              <a:ext cx="70784" cy="43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79"/>
            <p:cNvSpPr txBox="1">
              <a:spLocks noChangeArrowheads="1"/>
            </p:cNvSpPr>
            <p:nvPr/>
          </p:nvSpPr>
          <p:spPr bwMode="auto">
            <a:xfrm>
              <a:off x="15346087" y="22690073"/>
              <a:ext cx="842479"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WY</a:t>
              </a:r>
            </a:p>
          </p:txBody>
        </p:sp>
        <p:sp>
          <p:nvSpPr>
            <p:cNvPr id="35" name="TextBox 80"/>
            <p:cNvSpPr txBox="1">
              <a:spLocks noChangeArrowheads="1"/>
            </p:cNvSpPr>
            <p:nvPr/>
          </p:nvSpPr>
          <p:spPr bwMode="auto">
            <a:xfrm>
              <a:off x="15713398" y="23972253"/>
              <a:ext cx="9434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CO</a:t>
              </a:r>
            </a:p>
          </p:txBody>
        </p:sp>
        <p:sp>
          <p:nvSpPr>
            <p:cNvPr id="36" name="TextBox 81"/>
            <p:cNvSpPr txBox="1">
              <a:spLocks noChangeArrowheads="1"/>
            </p:cNvSpPr>
            <p:nvPr/>
          </p:nvSpPr>
          <p:spPr bwMode="auto">
            <a:xfrm>
              <a:off x="15713398" y="25353063"/>
              <a:ext cx="9434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NM</a:t>
              </a:r>
            </a:p>
          </p:txBody>
        </p:sp>
        <p:cxnSp>
          <p:nvCxnSpPr>
            <p:cNvPr id="37" name="Straight Connector 36"/>
            <p:cNvCxnSpPr/>
            <p:nvPr/>
          </p:nvCxnSpPr>
          <p:spPr>
            <a:xfrm rot="16200000" flipH="1">
              <a:off x="8677863" y="23173738"/>
              <a:ext cx="6016384" cy="127410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pic>
        <p:nvPicPr>
          <p:cNvPr id="78" name="Picture 15" descr="\\fish\Working\shared\logos\USU\New Word Mark\big-wordmark.jpg"/>
          <p:cNvPicPr>
            <a:picLocks noChangeAspect="1" noChangeArrowheads="1"/>
          </p:cNvPicPr>
          <p:nvPr/>
        </p:nvPicPr>
        <p:blipFill>
          <a:blip r:embed="rId6" cstate="print"/>
          <a:srcRect/>
          <a:stretch>
            <a:fillRect/>
          </a:stretch>
        </p:blipFill>
        <p:spPr bwMode="auto">
          <a:xfrm>
            <a:off x="152124" y="6477000"/>
            <a:ext cx="914676" cy="291129"/>
          </a:xfrm>
          <a:prstGeom prst="rect">
            <a:avLst/>
          </a:prstGeom>
          <a:noFill/>
        </p:spPr>
      </p:pic>
      <p:pic>
        <p:nvPicPr>
          <p:cNvPr id="79" name="Picture 20"/>
          <p:cNvPicPr>
            <a:picLocks noChangeAspect="1" noChangeArrowheads="1"/>
          </p:cNvPicPr>
          <p:nvPr/>
        </p:nvPicPr>
        <p:blipFill>
          <a:blip r:embed="rId7" cstate="print"/>
          <a:srcRect/>
          <a:stretch>
            <a:fillRect/>
          </a:stretch>
        </p:blipFill>
        <p:spPr bwMode="auto">
          <a:xfrm>
            <a:off x="1198694" y="6496050"/>
            <a:ext cx="934906" cy="271492"/>
          </a:xfrm>
          <a:prstGeom prst="rect">
            <a:avLst/>
          </a:prstGeom>
          <a:noFill/>
          <a:ln w="9525">
            <a:noFill/>
            <a:miter lim="800000"/>
            <a:headEnd/>
            <a:tailEnd/>
          </a:ln>
        </p:spPr>
      </p:pic>
      <p:pic>
        <p:nvPicPr>
          <p:cNvPr id="80" name="Picture 22" descr="ISU Wordmark Black">
            <a:hlinkClick r:id="rId8"/>
          </p:cNvPr>
          <p:cNvPicPr>
            <a:picLocks noChangeAspect="1" noChangeArrowheads="1"/>
          </p:cNvPicPr>
          <p:nvPr/>
        </p:nvPicPr>
        <p:blipFill>
          <a:blip r:embed="rId9" cstate="print"/>
          <a:srcRect/>
          <a:stretch>
            <a:fillRect/>
          </a:stretch>
        </p:blipFill>
        <p:spPr bwMode="auto">
          <a:xfrm>
            <a:off x="3638550" y="6496050"/>
            <a:ext cx="871168" cy="254817"/>
          </a:xfrm>
          <a:prstGeom prst="rect">
            <a:avLst/>
          </a:prstGeom>
          <a:noFill/>
        </p:spPr>
      </p:pic>
      <p:pic>
        <p:nvPicPr>
          <p:cNvPr id="81" name="Picture 23"/>
          <p:cNvPicPr>
            <a:picLocks noChangeAspect="1" noChangeArrowheads="1"/>
          </p:cNvPicPr>
          <p:nvPr/>
        </p:nvPicPr>
        <p:blipFill>
          <a:blip r:embed="rId10" cstate="print"/>
          <a:srcRect/>
          <a:stretch>
            <a:fillRect/>
          </a:stretch>
        </p:blipFill>
        <p:spPr bwMode="auto">
          <a:xfrm>
            <a:off x="2352675" y="6486525"/>
            <a:ext cx="1109058" cy="278380"/>
          </a:xfrm>
          <a:prstGeom prst="rect">
            <a:avLst/>
          </a:prstGeom>
          <a:noFill/>
          <a:ln w="9525">
            <a:noFill/>
            <a:miter lim="800000"/>
            <a:headEnd/>
            <a:tailEnd/>
          </a:ln>
        </p:spPr>
      </p:pic>
      <p:pic>
        <p:nvPicPr>
          <p:cNvPr id="82" name="Picture 25" descr="http://www.uaf.edu/marketing/standards/graphic/downloads/UAFLogo_A/UAFLogo_A_black_horiz.png"/>
          <p:cNvPicPr>
            <a:picLocks noChangeAspect="1" noChangeArrowheads="1"/>
          </p:cNvPicPr>
          <p:nvPr/>
        </p:nvPicPr>
        <p:blipFill>
          <a:blip r:embed="rId11" cstate="print"/>
          <a:srcRect/>
          <a:stretch>
            <a:fillRect/>
          </a:stretch>
        </p:blipFill>
        <p:spPr bwMode="auto">
          <a:xfrm>
            <a:off x="4695700" y="6514736"/>
            <a:ext cx="1073751" cy="231439"/>
          </a:xfrm>
          <a:prstGeom prst="rect">
            <a:avLst/>
          </a:prstGeom>
          <a:noFill/>
        </p:spPr>
      </p:pic>
      <p:pic>
        <p:nvPicPr>
          <p:cNvPr id="83" name="Picture 27" descr="http://www.uihome.uidaho.edu/uihome/brg/logos/institution_jpg/ID_BLACK.jpg"/>
          <p:cNvPicPr>
            <a:picLocks noChangeAspect="1" noChangeArrowheads="1"/>
          </p:cNvPicPr>
          <p:nvPr/>
        </p:nvPicPr>
        <p:blipFill>
          <a:blip r:embed="rId12" cstate="print"/>
          <a:srcRect/>
          <a:stretch>
            <a:fillRect/>
          </a:stretch>
        </p:blipFill>
        <p:spPr bwMode="auto">
          <a:xfrm>
            <a:off x="5867400" y="6505715"/>
            <a:ext cx="1196368" cy="276085"/>
          </a:xfrm>
          <a:prstGeom prst="rect">
            <a:avLst/>
          </a:prstGeom>
          <a:noFill/>
        </p:spPr>
      </p:pic>
      <p:pic>
        <p:nvPicPr>
          <p:cNvPr id="84" name="Picture 29" descr="UM logo"/>
          <p:cNvPicPr>
            <a:picLocks noChangeAspect="1" noChangeArrowheads="1"/>
          </p:cNvPicPr>
          <p:nvPr/>
        </p:nvPicPr>
        <p:blipFill>
          <a:blip r:embed="rId13" cstate="print"/>
          <a:srcRect/>
          <a:stretch>
            <a:fillRect/>
          </a:stretch>
        </p:blipFill>
        <p:spPr bwMode="auto">
          <a:xfrm>
            <a:off x="7162800" y="6492152"/>
            <a:ext cx="914676" cy="289648"/>
          </a:xfrm>
          <a:prstGeom prst="rect">
            <a:avLst/>
          </a:prstGeom>
          <a:noFill/>
        </p:spPr>
      </p:pic>
      <p:pic>
        <p:nvPicPr>
          <p:cNvPr id="85" name="Picture 33" descr="http://identity.wsu.edu/logo/images/academic-signature.gif"/>
          <p:cNvPicPr>
            <a:picLocks noChangeAspect="1" noChangeArrowheads="1"/>
          </p:cNvPicPr>
          <p:nvPr/>
        </p:nvPicPr>
        <p:blipFill>
          <a:blip r:embed="rId14" cstate="print"/>
          <a:srcRect/>
          <a:stretch>
            <a:fillRect/>
          </a:stretch>
        </p:blipFill>
        <p:spPr bwMode="auto">
          <a:xfrm>
            <a:off x="8229600" y="6493478"/>
            <a:ext cx="779248" cy="288322"/>
          </a:xfrm>
          <a:prstGeom prst="rect">
            <a:avLst/>
          </a:prstGeom>
          <a:noFill/>
        </p:spPr>
      </p:pic>
      <p:pic>
        <p:nvPicPr>
          <p:cNvPr id="86" name="Picture 6"/>
          <p:cNvPicPr>
            <a:picLocks noChangeAspect="1" noChangeArrowheads="1"/>
          </p:cNvPicPr>
          <p:nvPr/>
        </p:nvPicPr>
        <p:blipFill>
          <a:blip r:embed="rId15" cstate="print"/>
          <a:srcRect/>
          <a:stretch>
            <a:fillRect/>
          </a:stretch>
        </p:blipFill>
        <p:spPr bwMode="auto">
          <a:xfrm>
            <a:off x="6629400" y="4212368"/>
            <a:ext cx="2362200" cy="2112232"/>
          </a:xfrm>
          <a:prstGeom prst="rect">
            <a:avLst/>
          </a:prstGeom>
          <a:noFill/>
          <a:ln w="9525">
            <a:noFill/>
            <a:miter lim="800000"/>
            <a:headEnd/>
            <a:tailEnd/>
          </a:ln>
        </p:spPr>
      </p:pic>
      <p:sp>
        <p:nvSpPr>
          <p:cNvPr id="88" name="Content Placeholder 2"/>
          <p:cNvSpPr>
            <a:spLocks noGrp="1"/>
          </p:cNvSpPr>
          <p:nvPr>
            <p:ph idx="1"/>
          </p:nvPr>
        </p:nvSpPr>
        <p:spPr>
          <a:xfrm>
            <a:off x="152400" y="1219200"/>
            <a:ext cx="3429000" cy="4572000"/>
          </a:xfrm>
        </p:spPr>
        <p:txBody>
          <a:bodyPr>
            <a:normAutofit fontScale="62500" lnSpcReduction="20000"/>
          </a:bodyPr>
          <a:lstStyle/>
          <a:p>
            <a:r>
              <a:rPr lang="en-US" b="1" dirty="0" smtClean="0"/>
              <a:t>ICEWATER</a:t>
            </a:r>
            <a:r>
              <a:rPr lang="en-US" dirty="0" smtClean="0"/>
              <a:t> – </a:t>
            </a:r>
            <a:r>
              <a:rPr lang="en-US" b="1" dirty="0" smtClean="0"/>
              <a:t>I</a:t>
            </a:r>
            <a:r>
              <a:rPr lang="en-US" dirty="0" smtClean="0"/>
              <a:t>NRA </a:t>
            </a:r>
            <a:r>
              <a:rPr lang="en-US" b="1" dirty="0" smtClean="0"/>
              <a:t>C</a:t>
            </a:r>
            <a:r>
              <a:rPr lang="en-US" dirty="0" smtClean="0"/>
              <a:t>onstellation of </a:t>
            </a:r>
            <a:br>
              <a:rPr lang="en-US" dirty="0" smtClean="0"/>
            </a:br>
            <a:r>
              <a:rPr lang="en-US" b="1" dirty="0" smtClean="0"/>
              <a:t>E</a:t>
            </a:r>
            <a:r>
              <a:rPr lang="en-US" dirty="0" smtClean="0"/>
              <a:t>xperimental </a:t>
            </a:r>
            <a:r>
              <a:rPr lang="en-US" b="1" dirty="0" err="1" smtClean="0"/>
              <a:t>WATER</a:t>
            </a:r>
            <a:r>
              <a:rPr lang="en-US" dirty="0" err="1" smtClean="0"/>
              <a:t>sheds</a:t>
            </a:r>
            <a:endParaRPr lang="en-US" dirty="0" smtClean="0"/>
          </a:p>
          <a:p>
            <a:r>
              <a:rPr lang="en-US" dirty="0" smtClean="0"/>
              <a:t>Coalition of 8 universities</a:t>
            </a:r>
          </a:p>
          <a:p>
            <a:endParaRPr lang="en-US" dirty="0" smtClean="0"/>
          </a:p>
          <a:p>
            <a:r>
              <a:rPr lang="en-US" dirty="0" smtClean="0"/>
              <a:t>Point Observations</a:t>
            </a:r>
          </a:p>
          <a:p>
            <a:pPr lvl="1"/>
            <a:r>
              <a:rPr lang="en-US" dirty="0" smtClean="0"/>
              <a:t>Stream gages</a:t>
            </a:r>
          </a:p>
          <a:p>
            <a:pPr lvl="1"/>
            <a:r>
              <a:rPr lang="en-US" dirty="0" smtClean="0"/>
              <a:t>Water quality sampling</a:t>
            </a:r>
          </a:p>
          <a:p>
            <a:pPr lvl="1"/>
            <a:r>
              <a:rPr lang="en-US" dirty="0" smtClean="0"/>
              <a:t>Weather stations</a:t>
            </a:r>
          </a:p>
          <a:p>
            <a:pPr lvl="1"/>
            <a:r>
              <a:rPr lang="en-US" dirty="0" smtClean="0"/>
              <a:t>Soil moisture</a:t>
            </a:r>
          </a:p>
          <a:p>
            <a:pPr lvl="1"/>
            <a:r>
              <a:rPr lang="en-US" dirty="0" smtClean="0"/>
              <a:t>Snow monitoring</a:t>
            </a:r>
          </a:p>
          <a:p>
            <a:pPr lvl="1"/>
            <a:r>
              <a:rPr lang="en-US" dirty="0" smtClean="0"/>
              <a:t>Groundwater level/quality</a:t>
            </a:r>
          </a:p>
          <a:p>
            <a:r>
              <a:rPr lang="en-US" dirty="0" smtClean="0"/>
              <a:t>Spatially Distributed Data</a:t>
            </a:r>
          </a:p>
          <a:p>
            <a:pPr lvl="1"/>
            <a:r>
              <a:rPr lang="en-US" dirty="0" smtClean="0"/>
              <a:t>Land use/cover</a:t>
            </a:r>
          </a:p>
          <a:p>
            <a:pPr lvl="1"/>
            <a:r>
              <a:rPr lang="en-US" dirty="0" smtClean="0"/>
              <a:t>Terrain</a:t>
            </a:r>
          </a:p>
          <a:p>
            <a:pPr lvl="1"/>
            <a:r>
              <a:rPr lang="en-US" dirty="0" err="1" smtClean="0"/>
              <a:t>Hydrography</a:t>
            </a:r>
            <a:endParaRPr lang="en-US" dirty="0" smtClean="0"/>
          </a:p>
          <a:p>
            <a:pPr lvl="1"/>
            <a:endParaRPr lang="en-US" dirty="0"/>
          </a:p>
        </p:txBody>
      </p:sp>
      <p:pic>
        <p:nvPicPr>
          <p:cNvPr id="89" name="Picture 2"/>
          <p:cNvPicPr>
            <a:picLocks noChangeAspect="1" noChangeArrowheads="1"/>
          </p:cNvPicPr>
          <p:nvPr/>
        </p:nvPicPr>
        <p:blipFill>
          <a:blip r:embed="rId16" cstate="print"/>
          <a:srcRect/>
          <a:stretch>
            <a:fillRect/>
          </a:stretch>
        </p:blipFill>
        <p:spPr bwMode="auto">
          <a:xfrm>
            <a:off x="228600" y="76200"/>
            <a:ext cx="990600" cy="993463"/>
          </a:xfrm>
          <a:prstGeom prst="rect">
            <a:avLst/>
          </a:prstGeom>
          <a:noFill/>
          <a:ln w="9525">
            <a:noFill/>
            <a:miter lim="800000"/>
            <a:headEnd/>
            <a:tailEnd/>
          </a:ln>
          <a:effectLst/>
        </p:spPr>
      </p:pic>
      <p:pic>
        <p:nvPicPr>
          <p:cNvPr id="90" name="Picture 2"/>
          <p:cNvPicPr>
            <a:picLocks noChangeAspect="1" noChangeArrowheads="1"/>
          </p:cNvPicPr>
          <p:nvPr/>
        </p:nvPicPr>
        <p:blipFill>
          <a:blip r:embed="rId17" cstate="print"/>
          <a:srcRect/>
          <a:stretch>
            <a:fillRect/>
          </a:stretch>
        </p:blipFill>
        <p:spPr bwMode="auto">
          <a:xfrm>
            <a:off x="8001000" y="76200"/>
            <a:ext cx="1033095" cy="838200"/>
          </a:xfrm>
          <a:prstGeom prst="rect">
            <a:avLst/>
          </a:prstGeom>
          <a:noFill/>
          <a:ln w="9525">
            <a:noFill/>
            <a:miter lim="800000"/>
            <a:headEnd/>
            <a:tailEnd/>
          </a:ln>
          <a:effectLst/>
        </p:spPr>
      </p:pic>
      <p:pic>
        <p:nvPicPr>
          <p:cNvPr id="91" name="Picture 3" descr="\\colossus.uwrl.usu.edu\working\jeff\Working\Projects\NSF Little Bear River Testbed\Monitoring\Site Photos\Buger King\DSCN1914.JPG"/>
          <p:cNvPicPr>
            <a:picLocks noChangeAspect="1" noChangeArrowheads="1"/>
          </p:cNvPicPr>
          <p:nvPr/>
        </p:nvPicPr>
        <p:blipFill>
          <a:blip r:embed="rId18" cstate="print"/>
          <a:srcRect/>
          <a:stretch>
            <a:fillRect/>
          </a:stretch>
        </p:blipFill>
        <p:spPr bwMode="auto">
          <a:xfrm>
            <a:off x="5391150" y="4876800"/>
            <a:ext cx="1085850" cy="1447800"/>
          </a:xfrm>
          <a:prstGeom prst="rect">
            <a:avLst/>
          </a:prstGeom>
          <a:noFill/>
        </p:spPr>
      </p:pic>
      <p:pic>
        <p:nvPicPr>
          <p:cNvPr id="92" name="Picture 2" descr="http://earth.boisestate.edu/boisefront/drycreek/watershedone/images/lowerweather.jpg"/>
          <p:cNvPicPr>
            <a:picLocks noChangeAspect="1" noChangeArrowheads="1"/>
          </p:cNvPicPr>
          <p:nvPr/>
        </p:nvPicPr>
        <p:blipFill>
          <a:blip r:embed="rId19" cstate="print"/>
          <a:srcRect/>
          <a:stretch>
            <a:fillRect/>
          </a:stretch>
        </p:blipFill>
        <p:spPr bwMode="auto">
          <a:xfrm>
            <a:off x="3864354" y="4876800"/>
            <a:ext cx="1393446" cy="1447800"/>
          </a:xfrm>
          <a:prstGeom prst="rect">
            <a:avLst/>
          </a:prstGeom>
          <a:noFill/>
        </p:spPr>
      </p:pic>
      <p:sp>
        <p:nvSpPr>
          <p:cNvPr id="93" name="TextBox 92"/>
          <p:cNvSpPr txBox="1"/>
          <p:nvPr/>
        </p:nvSpPr>
        <p:spPr>
          <a:xfrm>
            <a:off x="304800" y="5867400"/>
            <a:ext cx="3352800" cy="461665"/>
          </a:xfrm>
          <a:prstGeom prst="rect">
            <a:avLst/>
          </a:prstGeom>
          <a:noFill/>
        </p:spPr>
        <p:txBody>
          <a:bodyPr wrap="square" rtlCol="0">
            <a:spAutoFit/>
          </a:bodyPr>
          <a:lstStyle/>
          <a:p>
            <a:r>
              <a:rPr lang="en-US" sz="2400" dirty="0" smtClean="0">
                <a:hlinkClick r:id="rId20"/>
              </a:rPr>
              <a:t>http://icewater.inra.org</a:t>
            </a:r>
            <a:r>
              <a:rPr lang="en-US" sz="2400" dirty="0" smtClean="0"/>
              <a:t> </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l="39375" t="17969" r="1250" b="11719"/>
          <a:stretch>
            <a:fillRect/>
          </a:stretch>
        </p:blipFill>
        <p:spPr bwMode="auto">
          <a:xfrm>
            <a:off x="2057400" y="228600"/>
            <a:ext cx="6781800" cy="6424613"/>
          </a:xfrm>
          <a:prstGeom prst="rect">
            <a:avLst/>
          </a:prstGeom>
          <a:noFill/>
          <a:ln w="9525">
            <a:noFill/>
            <a:miter lim="800000"/>
            <a:headEnd/>
            <a:tailEnd/>
          </a:ln>
        </p:spPr>
      </p:pic>
      <p:sp>
        <p:nvSpPr>
          <p:cNvPr id="41987" name="TextBox 4"/>
          <p:cNvSpPr txBox="1">
            <a:spLocks noChangeArrowheads="1"/>
          </p:cNvSpPr>
          <p:nvPr/>
        </p:nvSpPr>
        <p:spPr bwMode="auto">
          <a:xfrm>
            <a:off x="152400" y="228600"/>
            <a:ext cx="3048000" cy="1200150"/>
          </a:xfrm>
          <a:prstGeom prst="rect">
            <a:avLst/>
          </a:prstGeom>
          <a:noFill/>
          <a:ln w="9525">
            <a:noFill/>
            <a:miter lim="800000"/>
            <a:headEnd/>
            <a:tailEnd/>
          </a:ln>
        </p:spPr>
        <p:txBody>
          <a:bodyPr>
            <a:spAutoFit/>
          </a:bodyPr>
          <a:lstStyle/>
          <a:p>
            <a:r>
              <a:rPr lang="en-US" sz="3600" b="1">
                <a:solidFill>
                  <a:schemeClr val="accent1"/>
                </a:solidFill>
              </a:rPr>
              <a:t>Texas Water </a:t>
            </a:r>
          </a:p>
          <a:p>
            <a:r>
              <a:rPr lang="en-US" sz="3600" b="1">
                <a:solidFill>
                  <a:schemeClr val="accent1"/>
                </a:solidFill>
              </a:rPr>
              <a:t>Data Services</a:t>
            </a:r>
          </a:p>
        </p:txBody>
      </p:sp>
      <p:sp>
        <p:nvSpPr>
          <p:cNvPr id="41988" name="TextBox 7"/>
          <p:cNvSpPr txBox="1">
            <a:spLocks noChangeArrowheads="1"/>
          </p:cNvSpPr>
          <p:nvPr/>
        </p:nvSpPr>
        <p:spPr bwMode="auto">
          <a:xfrm>
            <a:off x="762000" y="4495800"/>
            <a:ext cx="3352800" cy="2246313"/>
          </a:xfrm>
          <a:prstGeom prst="rect">
            <a:avLst/>
          </a:prstGeom>
          <a:noFill/>
          <a:ln w="9525">
            <a:noFill/>
            <a:miter lim="800000"/>
            <a:headEnd/>
            <a:tailEnd/>
          </a:ln>
        </p:spPr>
        <p:txBody>
          <a:bodyPr>
            <a:spAutoFit/>
          </a:bodyPr>
          <a:lstStyle/>
          <a:p>
            <a:r>
              <a:rPr lang="en-US" sz="2800" b="1"/>
              <a:t>10 services</a:t>
            </a:r>
          </a:p>
          <a:p>
            <a:r>
              <a:rPr lang="en-US" sz="2800" b="1"/>
              <a:t>7,010  variables</a:t>
            </a:r>
          </a:p>
          <a:p>
            <a:r>
              <a:rPr lang="en-US" sz="2800" b="1"/>
              <a:t>15,870 sites</a:t>
            </a:r>
          </a:p>
          <a:p>
            <a:r>
              <a:rPr lang="en-US" sz="2800" b="1"/>
              <a:t>645,566 series</a:t>
            </a:r>
          </a:p>
          <a:p>
            <a:r>
              <a:rPr lang="en-US" sz="2800" b="1"/>
              <a:t>23,272,357records</a:t>
            </a:r>
          </a:p>
        </p:txBody>
      </p:sp>
      <p:sp>
        <p:nvSpPr>
          <p:cNvPr id="7" name="Rectangle 6"/>
          <p:cNvSpPr/>
          <p:nvPr/>
        </p:nvSpPr>
        <p:spPr>
          <a:xfrm>
            <a:off x="8829675" y="152400"/>
            <a:ext cx="161925" cy="6629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Slide Number Placeholder 5"/>
          <p:cNvSpPr>
            <a:spLocks noGrp="1"/>
          </p:cNvSpPr>
          <p:nvPr>
            <p:ph type="sldNum" sz="quarter" idx="12"/>
          </p:nvPr>
        </p:nvSpPr>
        <p:spPr/>
        <p:txBody>
          <a:bodyPr/>
          <a:lstStyle/>
          <a:p>
            <a:pPr>
              <a:defRPr/>
            </a:pPr>
            <a:fld id="{6FFBBB9D-FF8D-4BCC-AC46-4A021B0E4B24}" type="slidenum">
              <a:rPr lang="en-US" smtClean="0"/>
              <a:pPr>
                <a:defRPr/>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smtClean="0"/>
              <a:t>Summary</a:t>
            </a:r>
          </a:p>
        </p:txBody>
      </p:sp>
      <p:sp>
        <p:nvSpPr>
          <p:cNvPr id="3" name="Content Placeholder 2"/>
          <p:cNvSpPr>
            <a:spLocks noGrp="1"/>
          </p:cNvSpPr>
          <p:nvPr>
            <p:ph idx="1"/>
          </p:nvPr>
        </p:nvSpPr>
        <p:spPr>
          <a:xfrm>
            <a:off x="533400" y="1295400"/>
            <a:ext cx="8229600" cy="5334000"/>
          </a:xfrm>
        </p:spPr>
        <p:txBody>
          <a:bodyPr>
            <a:normAutofit fontScale="77500" lnSpcReduction="20000"/>
          </a:bodyPr>
          <a:lstStyle/>
          <a:p>
            <a:pPr>
              <a:defRPr/>
            </a:pPr>
            <a:r>
              <a:rPr lang="en-US" dirty="0" err="1" smtClean="0"/>
              <a:t>HydroServer</a:t>
            </a:r>
            <a:r>
              <a:rPr lang="en-US" dirty="0" smtClean="0"/>
              <a:t> provides a self contained autonomous data publication system</a:t>
            </a:r>
          </a:p>
          <a:p>
            <a:pPr>
              <a:defRPr/>
            </a:pPr>
            <a:r>
              <a:rPr lang="en-US" dirty="0" smtClean="0"/>
              <a:t>Local control of data, but universally accessible</a:t>
            </a:r>
          </a:p>
          <a:p>
            <a:pPr>
              <a:defRPr/>
            </a:pPr>
            <a:r>
              <a:rPr lang="en-US" dirty="0" smtClean="0"/>
              <a:t>Downloadable user (data publisher) configurable software stack that contains:</a:t>
            </a:r>
          </a:p>
          <a:p>
            <a:pPr lvl="1">
              <a:defRPr/>
            </a:pPr>
            <a:r>
              <a:rPr lang="en-US" dirty="0" smtClean="0"/>
              <a:t>ODM and associated tools</a:t>
            </a:r>
          </a:p>
          <a:p>
            <a:pPr lvl="1">
              <a:defRPr/>
            </a:pPr>
            <a:r>
              <a:rPr lang="en-US" dirty="0" err="1" smtClean="0"/>
              <a:t>WaterOneFlow</a:t>
            </a:r>
            <a:r>
              <a:rPr lang="en-US" dirty="0" smtClean="0"/>
              <a:t> web services</a:t>
            </a:r>
          </a:p>
          <a:p>
            <a:pPr lvl="1">
              <a:defRPr/>
            </a:pPr>
            <a:r>
              <a:rPr lang="en-US" dirty="0" smtClean="0"/>
              <a:t>Geographic data sharing using WFS, WCS, WMS from </a:t>
            </a:r>
            <a:r>
              <a:rPr lang="en-US" dirty="0" err="1" smtClean="0"/>
              <a:t>ArcGIS</a:t>
            </a:r>
            <a:r>
              <a:rPr lang="en-US" dirty="0" smtClean="0"/>
              <a:t> server</a:t>
            </a:r>
          </a:p>
          <a:p>
            <a:pPr lvl="1">
              <a:defRPr/>
            </a:pPr>
            <a:r>
              <a:rPr lang="en-US" dirty="0" smtClean="0"/>
              <a:t>Time Series Analyst</a:t>
            </a:r>
          </a:p>
          <a:p>
            <a:pPr lvl="1">
              <a:defRPr/>
            </a:pPr>
            <a:r>
              <a:rPr lang="en-US" dirty="0" err="1" smtClean="0"/>
              <a:t>ArcGIS</a:t>
            </a:r>
            <a:r>
              <a:rPr lang="en-US" dirty="0" smtClean="0"/>
              <a:t> server based web map application</a:t>
            </a:r>
          </a:p>
          <a:p>
            <a:pPr lvl="1">
              <a:defRPr/>
            </a:pPr>
            <a:r>
              <a:rPr lang="en-US" dirty="0" smtClean="0"/>
              <a:t>HydroServer Capabilities web service that publishes metadata about regions and services (observational and spatial)</a:t>
            </a:r>
          </a:p>
          <a:p>
            <a:pPr>
              <a:defRPr/>
            </a:pPr>
            <a:r>
              <a:rPr lang="en-US" dirty="0" smtClean="0"/>
              <a:t>Registering with HIS Central makes your data searchable</a:t>
            </a:r>
          </a:p>
          <a:p>
            <a:pPr>
              <a:defRPr/>
            </a:pPr>
            <a:endParaRPr lang="en-US" dirty="0" smtClean="0"/>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lstStyle/>
          <a:p>
            <a:r>
              <a:rPr lang="en-US" smtClean="0">
                <a:solidFill>
                  <a:srgbClr val="000000"/>
                </a:solidFill>
              </a:rPr>
              <a:t>CUAHSI HIS</a:t>
            </a:r>
            <a:endParaRPr lang="en-US" smtClean="0">
              <a:solidFill>
                <a:srgbClr val="FF0000"/>
              </a:solidFill>
            </a:endParaRPr>
          </a:p>
        </p:txBody>
      </p:sp>
      <p:sp>
        <p:nvSpPr>
          <p:cNvPr id="60" name="TextBox 59"/>
          <p:cNvSpPr txBox="1"/>
          <p:nvPr/>
        </p:nvSpPr>
        <p:spPr>
          <a:xfrm>
            <a:off x="544513" y="858838"/>
            <a:ext cx="8304212" cy="1200150"/>
          </a:xfrm>
          <a:prstGeom prst="rect">
            <a:avLst/>
          </a:prstGeom>
          <a:noFill/>
        </p:spPr>
        <p:txBody>
          <a:bodyPr>
            <a:spAutoFit/>
          </a:bodyPr>
          <a:lstStyle/>
          <a:p>
            <a:pPr fontAlgn="auto">
              <a:spcBef>
                <a:spcPts val="0"/>
              </a:spcBef>
              <a:spcAft>
                <a:spcPts val="0"/>
              </a:spcAft>
              <a:defRPr/>
            </a:pPr>
            <a:r>
              <a:rPr lang="en-US" kern="0" dirty="0">
                <a:solidFill>
                  <a:sysClr val="windowText" lastClr="000000"/>
                </a:solidFill>
                <a:latin typeface="Arial" pitchFamily="34" charset="0"/>
              </a:rPr>
              <a:t>The CUAHSI Hydrologic Information System (HIS) is an internet based system to support the sharing of hydrologic data. It is comprised of hydrologic databases and servers connected through web services as well as software for data publication, discovery and access. </a:t>
            </a:r>
          </a:p>
        </p:txBody>
      </p:sp>
      <p:grpSp>
        <p:nvGrpSpPr>
          <p:cNvPr id="2" name="Group 27"/>
          <p:cNvGrpSpPr>
            <a:grpSpLocks/>
          </p:cNvGrpSpPr>
          <p:nvPr/>
        </p:nvGrpSpPr>
        <p:grpSpPr bwMode="auto">
          <a:xfrm>
            <a:off x="955675" y="1816100"/>
            <a:ext cx="7751763" cy="4611688"/>
            <a:chOff x="792163" y="1924735"/>
            <a:chExt cx="7891462" cy="4695825"/>
          </a:xfrm>
        </p:grpSpPr>
        <p:sp>
          <p:nvSpPr>
            <p:cNvPr id="61" name="Rectangle 60"/>
            <p:cNvSpPr/>
            <p:nvPr/>
          </p:nvSpPr>
          <p:spPr>
            <a:xfrm>
              <a:off x="3418341" y="2380578"/>
              <a:ext cx="2338510"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Integration platform</a:t>
              </a:r>
            </a:p>
          </p:txBody>
        </p:sp>
        <p:sp>
          <p:nvSpPr>
            <p:cNvPr id="62" name="Rectangle 61"/>
            <p:cNvSpPr/>
            <p:nvPr/>
          </p:nvSpPr>
          <p:spPr>
            <a:xfrm>
              <a:off x="792163" y="5096235"/>
              <a:ext cx="2113871"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Publication platform</a:t>
              </a:r>
            </a:p>
          </p:txBody>
        </p:sp>
        <p:sp>
          <p:nvSpPr>
            <p:cNvPr id="63" name="Rectangle 62"/>
            <p:cNvSpPr/>
            <p:nvPr/>
          </p:nvSpPr>
          <p:spPr>
            <a:xfrm>
              <a:off x="6572986" y="5089769"/>
              <a:ext cx="2110639"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Research platform</a:t>
              </a:r>
            </a:p>
          </p:txBody>
        </p:sp>
        <p:cxnSp>
          <p:nvCxnSpPr>
            <p:cNvPr id="34824" name="Straight Arrow Connector 63"/>
            <p:cNvCxnSpPr>
              <a:cxnSpLocks noChangeShapeType="1"/>
              <a:stCxn id="62" idx="0"/>
              <a:endCxn id="61" idx="2"/>
            </p:cNvCxnSpPr>
            <p:nvPr/>
          </p:nvCxnSpPr>
          <p:spPr bwMode="auto">
            <a:xfrm rot="5400000" flipH="1" flipV="1">
              <a:off x="2299141" y="2808533"/>
              <a:ext cx="1838324" cy="2737729"/>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153025" y="2616885"/>
              <a:ext cx="1866900" cy="3079750"/>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2906713" y="5529947"/>
              <a:ext cx="3665537" cy="6350"/>
            </a:xfrm>
            <a:prstGeom prst="straightConnector1">
              <a:avLst/>
            </a:prstGeom>
            <a:noFill/>
            <a:ln w="57150" algn="ctr">
              <a:solidFill>
                <a:srgbClr val="4A7EBB"/>
              </a:solidFill>
              <a:round/>
              <a:headEnd/>
              <a:tailEnd type="arrow" w="med" len="med"/>
            </a:ln>
          </p:spPr>
        </p:cxnSp>
        <p:sp>
          <p:nvSpPr>
            <p:cNvPr id="34827" name="TextBox 15"/>
            <p:cNvSpPr txBox="1">
              <a:spLocks noChangeArrowheads="1"/>
            </p:cNvSpPr>
            <p:nvPr/>
          </p:nvSpPr>
          <p:spPr bwMode="auto">
            <a:xfrm>
              <a:off x="3759200" y="4977497"/>
              <a:ext cx="1609725"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Data Services</a:t>
              </a:r>
            </a:p>
          </p:txBody>
        </p:sp>
        <p:sp>
          <p:nvSpPr>
            <p:cNvPr id="34828" name="TextBox 16"/>
            <p:cNvSpPr txBox="1">
              <a:spLocks noChangeArrowheads="1"/>
            </p:cNvSpPr>
            <p:nvPr/>
          </p:nvSpPr>
          <p:spPr bwMode="auto">
            <a:xfrm rot="-2100000">
              <a:off x="1676400" y="3812272"/>
              <a:ext cx="2151063"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Metadata Services</a:t>
              </a:r>
            </a:p>
          </p:txBody>
        </p:sp>
        <p:sp>
          <p:nvSpPr>
            <p:cNvPr id="34829" name="TextBox 17"/>
            <p:cNvSpPr txBox="1">
              <a:spLocks noChangeArrowheads="1"/>
            </p:cNvSpPr>
            <p:nvPr/>
          </p:nvSpPr>
          <p:spPr bwMode="auto">
            <a:xfrm rot="1860000">
              <a:off x="5411788" y="3756710"/>
              <a:ext cx="1993900" cy="400050"/>
            </a:xfrm>
            <a:prstGeom prst="rect">
              <a:avLst/>
            </a:prstGeom>
            <a:noFill/>
            <a:ln w="9525">
              <a:noFill/>
              <a:miter lim="800000"/>
              <a:headEnd/>
              <a:tailEnd/>
            </a:ln>
          </p:spPr>
          <p:txBody>
            <a:bodyPr wrap="none">
              <a:spAutoFit/>
            </a:bodyPr>
            <a:lstStyle/>
            <a:p>
              <a:r>
                <a:rPr lang="en-US" sz="2000" b="1">
                  <a:solidFill>
                    <a:srgbClr val="000000"/>
                  </a:solidFill>
                  <a:latin typeface="Calibri" pitchFamily="34" charset="0"/>
                </a:rPr>
                <a:t>Metadata Search</a:t>
              </a:r>
            </a:p>
          </p:txBody>
        </p:sp>
        <p:sp>
          <p:nvSpPr>
            <p:cNvPr id="70" name="TextBox 13"/>
            <p:cNvSpPr txBox="1">
              <a:spLocks noChangeArrowheads="1"/>
            </p:cNvSpPr>
            <p:nvPr/>
          </p:nvSpPr>
          <p:spPr bwMode="auto">
            <a:xfrm>
              <a:off x="3767421" y="2380578"/>
              <a:ext cx="1511062" cy="368554"/>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589147" y="5078454"/>
              <a:ext cx="2065388" cy="370169"/>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961855" y="5078454"/>
              <a:ext cx="1737317" cy="376635"/>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34833" name="TextBox 16"/>
            <p:cNvSpPr txBox="1">
              <a:spLocks noChangeArrowheads="1"/>
            </p:cNvSpPr>
            <p:nvPr/>
          </p:nvSpPr>
          <p:spPr bwMode="auto">
            <a:xfrm rot="-2081353">
              <a:off x="2047875" y="4018647"/>
              <a:ext cx="1824038"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Service registration</a:t>
              </a:r>
            </a:p>
          </p:txBody>
        </p:sp>
        <p:sp>
          <p:nvSpPr>
            <p:cNvPr id="34834" name="TextBox 24"/>
            <p:cNvSpPr txBox="1">
              <a:spLocks noChangeArrowheads="1"/>
            </p:cNvSpPr>
            <p:nvPr/>
          </p:nvSpPr>
          <p:spPr bwMode="auto">
            <a:xfrm rot="-2087033">
              <a:off x="2316163" y="4158347"/>
              <a:ext cx="1760537"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Catalog harvesting</a:t>
              </a:r>
            </a:p>
          </p:txBody>
        </p:sp>
        <p:sp>
          <p:nvSpPr>
            <p:cNvPr id="34835" name="TextBox 17"/>
            <p:cNvSpPr txBox="1">
              <a:spLocks noChangeArrowheads="1"/>
            </p:cNvSpPr>
            <p:nvPr/>
          </p:nvSpPr>
          <p:spPr bwMode="auto">
            <a:xfrm rot="1860000">
              <a:off x="4668838" y="3905935"/>
              <a:ext cx="3054350" cy="338137"/>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Service and data theme metadata</a:t>
              </a:r>
            </a:p>
          </p:txBody>
        </p:sp>
        <p:sp>
          <p:nvSpPr>
            <p:cNvPr id="34836" name="TextBox 23"/>
            <p:cNvSpPr txBox="1">
              <a:spLocks noChangeArrowheads="1"/>
            </p:cNvSpPr>
            <p:nvPr/>
          </p:nvSpPr>
          <p:spPr bwMode="auto">
            <a:xfrm rot="1860000">
              <a:off x="5486400" y="4069447"/>
              <a:ext cx="1041400" cy="338138"/>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Data carts</a:t>
              </a:r>
            </a:p>
          </p:txBody>
        </p:sp>
        <p:sp>
          <p:nvSpPr>
            <p:cNvPr id="34837" name="TextBox 15"/>
            <p:cNvSpPr txBox="1">
              <a:spLocks noChangeArrowheads="1"/>
            </p:cNvSpPr>
            <p:nvPr/>
          </p:nvSpPr>
          <p:spPr bwMode="auto">
            <a:xfrm>
              <a:off x="3617913" y="5225147"/>
              <a:ext cx="1892300"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Water Data Services</a:t>
              </a:r>
            </a:p>
          </p:txBody>
        </p:sp>
        <p:sp>
          <p:nvSpPr>
            <p:cNvPr id="34838" name="TextBox 13"/>
            <p:cNvSpPr txBox="1">
              <a:spLocks noChangeArrowheads="1"/>
            </p:cNvSpPr>
            <p:nvPr/>
          </p:nvSpPr>
          <p:spPr bwMode="auto">
            <a:xfrm>
              <a:off x="3589338" y="5483910"/>
              <a:ext cx="1949450"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Spatial Data Services</a:t>
              </a:r>
            </a:p>
          </p:txBody>
        </p:sp>
        <p:sp>
          <p:nvSpPr>
            <p:cNvPr id="79" name="TextBox 78"/>
            <p:cNvSpPr txBox="1"/>
            <p:nvPr/>
          </p:nvSpPr>
          <p:spPr>
            <a:xfrm>
              <a:off x="2810684" y="1924735"/>
              <a:ext cx="185852" cy="462308"/>
            </a:xfrm>
            <a:prstGeom prst="rect">
              <a:avLst/>
            </a:prstGeom>
            <a:noFill/>
          </p:spPr>
          <p:txBody>
            <a:bodyPr wrap="none">
              <a:spAutoFit/>
            </a:bodyPr>
            <a:lstStyle/>
            <a:p>
              <a:pPr fontAlgn="auto">
                <a:spcBef>
                  <a:spcPts val="0"/>
                </a:spcBef>
                <a:spcAft>
                  <a:spcPts val="0"/>
                </a:spcAft>
                <a:defRPr/>
              </a:pPr>
              <a:endParaRPr lang="en-US" sz="2400" kern="0" dirty="0">
                <a:solidFill>
                  <a:sysClr val="windowText" lastClr="000000"/>
                </a:solidFill>
                <a:latin typeface="Arial" pitchFamily="34" charset="0"/>
              </a:endParaRPr>
            </a:p>
          </p:txBody>
        </p:sp>
        <p:sp>
          <p:nvSpPr>
            <p:cNvPr id="80" name="TextBox 79"/>
            <p:cNvSpPr txBox="1"/>
            <p:nvPr/>
          </p:nvSpPr>
          <p:spPr>
            <a:xfrm>
              <a:off x="5750386" y="2380578"/>
              <a:ext cx="2412852"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search portals Google, Yahoo, Bing</a:t>
              </a:r>
            </a:p>
          </p:txBody>
        </p:sp>
        <p:sp>
          <p:nvSpPr>
            <p:cNvPr id="81" name="TextBox 80"/>
            <p:cNvSpPr txBox="1"/>
            <p:nvPr/>
          </p:nvSpPr>
          <p:spPr>
            <a:xfrm>
              <a:off x="6660256" y="5973975"/>
              <a:ext cx="2023369" cy="370169"/>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browsers</a:t>
              </a:r>
            </a:p>
          </p:txBody>
        </p:sp>
        <p:sp>
          <p:nvSpPr>
            <p:cNvPr id="82" name="TextBox 81"/>
            <p:cNvSpPr txBox="1"/>
            <p:nvPr/>
          </p:nvSpPr>
          <p:spPr>
            <a:xfrm>
              <a:off x="999025" y="5973975"/>
              <a:ext cx="1611261"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web servers</a:t>
              </a:r>
            </a:p>
          </p:txBody>
        </p:sp>
        <p:sp>
          <p:nvSpPr>
            <p:cNvPr id="83" name="TextBox 82"/>
            <p:cNvSpPr txBox="1"/>
            <p:nvPr/>
          </p:nvSpPr>
          <p:spPr>
            <a:xfrm>
              <a:off x="4014685" y="5933563"/>
              <a:ext cx="1611261" cy="370170"/>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HTML</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smtClean="0"/>
              <a:t>Questions?</a:t>
            </a:r>
          </a:p>
        </p:txBody>
      </p:sp>
      <p:grpSp>
        <p:nvGrpSpPr>
          <p:cNvPr id="2" name="Group 4"/>
          <p:cNvGrpSpPr>
            <a:grpSpLocks/>
          </p:cNvGrpSpPr>
          <p:nvPr/>
        </p:nvGrpSpPr>
        <p:grpSpPr bwMode="auto">
          <a:xfrm>
            <a:off x="6629400" y="5715000"/>
            <a:ext cx="2657475" cy="966787"/>
            <a:chOff x="6629400" y="5715000"/>
            <a:chExt cx="2657475" cy="966787"/>
          </a:xfrm>
        </p:grpSpPr>
        <p:pic>
          <p:nvPicPr>
            <p:cNvPr id="32778" name="Picture 11" descr="nsf4c"/>
            <p:cNvPicPr>
              <a:picLocks noChangeAspect="1" noChangeArrowheads="1"/>
            </p:cNvPicPr>
            <p:nvPr/>
          </p:nvPicPr>
          <p:blipFill>
            <a:blip r:embed="rId2" cstate="print"/>
            <a:srcRect/>
            <a:stretch>
              <a:fillRect/>
            </a:stretch>
          </p:blipFill>
          <p:spPr bwMode="auto">
            <a:xfrm>
              <a:off x="66294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7620000" y="57912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2438400" y="4191000"/>
            <a:ext cx="4495800" cy="685800"/>
          </a:xfrm>
        </p:spPr>
        <p:txBody>
          <a:bodyPr/>
          <a:lstStyle/>
          <a:p>
            <a:pPr eaLnBrk="1" hangingPunct="1">
              <a:buFont typeface="Arial" pitchFamily="34" charset="0"/>
              <a:buNone/>
              <a:defRPr/>
            </a:pPr>
            <a:r>
              <a:rPr lang="en-US" dirty="0" smtClean="0">
                <a:hlinkClick r:id="rId4"/>
              </a:rPr>
              <a:t>http://his.cuahsi.org/</a:t>
            </a:r>
            <a:r>
              <a:rPr lang="en-US" dirty="0" smtClean="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Goals</a:t>
            </a:r>
            <a:endParaRPr lang="en-US" dirty="0"/>
          </a:p>
        </p:txBody>
      </p:sp>
      <p:sp>
        <p:nvSpPr>
          <p:cNvPr id="3" name="Content Placeholder 2"/>
          <p:cNvSpPr>
            <a:spLocks noGrp="1"/>
          </p:cNvSpPr>
          <p:nvPr>
            <p:ph idx="1"/>
          </p:nvPr>
        </p:nvSpPr>
        <p:spPr/>
        <p:txBody>
          <a:bodyPr>
            <a:normAutofit/>
          </a:bodyPr>
          <a:lstStyle/>
          <a:p>
            <a:r>
              <a:rPr lang="en-US" dirty="0" smtClean="0"/>
              <a:t>A platform for publishing space-time hydrologic datasets that:</a:t>
            </a:r>
          </a:p>
          <a:p>
            <a:pPr lvl="1"/>
            <a:r>
              <a:rPr lang="en-US" dirty="0" smtClean="0"/>
              <a:t>Provides local control of data</a:t>
            </a:r>
          </a:p>
          <a:p>
            <a:pPr lvl="1"/>
            <a:r>
              <a:rPr lang="en-US" dirty="0" smtClean="0"/>
              <a:t>Makes data universally available</a:t>
            </a:r>
          </a:p>
          <a:p>
            <a:pPr lvl="1"/>
            <a:r>
              <a:rPr lang="en-US" dirty="0" smtClean="0"/>
              <a:t>Is autonomous – e.g., functional independent of the rest of HIS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jeff\AppData\Local\Microsoft\Windows\Temporary Internet Files\Content.IE5\Q8RGWUXA\MCj04348450000[1].png"/>
          <p:cNvPicPr>
            <a:picLocks noChangeAspect="1" noChangeArrowheads="1"/>
          </p:cNvPicPr>
          <p:nvPr/>
        </p:nvPicPr>
        <p:blipFill>
          <a:blip r:embed="rId3" cstate="print"/>
          <a:srcRect/>
          <a:stretch>
            <a:fillRect/>
          </a:stretch>
        </p:blipFill>
        <p:spPr bwMode="auto">
          <a:xfrm>
            <a:off x="3124200" y="3657600"/>
            <a:ext cx="2133600" cy="2133600"/>
          </a:xfrm>
          <a:prstGeom prst="rect">
            <a:avLst/>
          </a:prstGeom>
          <a:noFill/>
        </p:spPr>
      </p:pic>
      <p:sp>
        <p:nvSpPr>
          <p:cNvPr id="80" name="Line 29"/>
          <p:cNvSpPr>
            <a:spLocks noChangeShapeType="1"/>
          </p:cNvSpPr>
          <p:nvPr/>
        </p:nvSpPr>
        <p:spPr bwMode="auto">
          <a:xfrm flipH="1" flipV="1">
            <a:off x="4114800" y="5715000"/>
            <a:ext cx="1752600" cy="914400"/>
          </a:xfrm>
          <a:prstGeom prst="line">
            <a:avLst/>
          </a:prstGeom>
          <a:noFill/>
          <a:ln w="63500">
            <a:solidFill>
              <a:schemeClr val="tx1"/>
            </a:solidFill>
            <a:prstDash val="sysDot"/>
            <a:round/>
            <a:headEnd/>
            <a:tailEnd/>
          </a:ln>
        </p:spPr>
        <p:txBody>
          <a:bodyPr/>
          <a:lstStyle/>
          <a:p>
            <a:endParaRPr lang="en-US"/>
          </a:p>
        </p:txBody>
      </p:sp>
      <p:sp>
        <p:nvSpPr>
          <p:cNvPr id="79" name="Line 29"/>
          <p:cNvSpPr>
            <a:spLocks noChangeShapeType="1"/>
          </p:cNvSpPr>
          <p:nvPr/>
        </p:nvSpPr>
        <p:spPr bwMode="auto">
          <a:xfrm flipH="1">
            <a:off x="4038600" y="228600"/>
            <a:ext cx="1828800" cy="3505200"/>
          </a:xfrm>
          <a:prstGeom prst="line">
            <a:avLst/>
          </a:prstGeom>
          <a:noFill/>
          <a:ln w="63500">
            <a:solidFill>
              <a:schemeClr val="tx1"/>
            </a:solidFill>
            <a:prstDash val="sysDot"/>
            <a:round/>
            <a:headEnd/>
            <a:tailEnd type="none"/>
          </a:ln>
        </p:spPr>
        <p:txBody>
          <a:bodyPr/>
          <a:lstStyle/>
          <a:p>
            <a:endParaRPr lang="en-US"/>
          </a:p>
        </p:txBody>
      </p:sp>
      <p:sp>
        <p:nvSpPr>
          <p:cNvPr id="11286" name="Rectangle 23"/>
          <p:cNvSpPr>
            <a:spLocks noChangeArrowheads="1"/>
          </p:cNvSpPr>
          <p:nvPr/>
        </p:nvSpPr>
        <p:spPr bwMode="auto">
          <a:xfrm>
            <a:off x="5867400" y="152400"/>
            <a:ext cx="3124200" cy="6553200"/>
          </a:xfrm>
          <a:prstGeom prst="rect">
            <a:avLst/>
          </a:prstGeom>
          <a:solidFill>
            <a:schemeClr val="accent1">
              <a:lumMod val="20000"/>
              <a:lumOff val="80000"/>
            </a:schemeClr>
          </a:solidFill>
          <a:ln>
            <a:noFill/>
            <a:headEnd/>
            <a:tailEnd/>
          </a:ln>
          <a:effectLst>
            <a:outerShdw blurRad="107950" dist="12700" dir="5400000" algn="ctr">
              <a:srgbClr val="000000"/>
            </a:outerShdw>
          </a:effectLst>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Arial" charset="0"/>
            </a:endParaRPr>
          </a:p>
        </p:txBody>
      </p:sp>
      <p:sp>
        <p:nvSpPr>
          <p:cNvPr id="11266" name="Rectangle 2"/>
          <p:cNvSpPr>
            <a:spLocks noChangeArrowheads="1"/>
          </p:cNvSpPr>
          <p:nvPr/>
        </p:nvSpPr>
        <p:spPr bwMode="auto">
          <a:xfrm>
            <a:off x="160252" y="152400"/>
            <a:ext cx="4868948" cy="3124200"/>
          </a:xfrm>
          <a:prstGeom prst="rect">
            <a:avLst/>
          </a:prstGeom>
          <a:solidFill>
            <a:schemeClr val="bg1"/>
          </a:solidFill>
          <a:ln>
            <a:noFill/>
            <a:headEnd/>
            <a:tailEnd/>
          </a:ln>
          <a:effectLst>
            <a:outerShdw blurRad="107950" dist="12700" dir="5400000" algn="ctr">
              <a:srgbClr val="000000"/>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en-US">
              <a:solidFill>
                <a:srgbClr val="000000"/>
              </a:solidFill>
              <a:latin typeface="Arial" charset="0"/>
            </a:endParaRPr>
          </a:p>
        </p:txBody>
      </p:sp>
      <p:pic>
        <p:nvPicPr>
          <p:cNvPr id="6161" name="Picture 14" descr="R.M. Young Wind Sentry Set">
            <a:hlinkClick r:id="rId4"/>
          </p:cNvPr>
          <p:cNvPicPr>
            <a:picLocks noChangeAspect="1" noChangeArrowheads="1"/>
          </p:cNvPicPr>
          <p:nvPr/>
        </p:nvPicPr>
        <p:blipFill>
          <a:blip r:embed="rId5" cstate="print"/>
          <a:srcRect/>
          <a:stretch>
            <a:fillRect/>
          </a:stretch>
        </p:blipFill>
        <p:spPr bwMode="auto">
          <a:xfrm>
            <a:off x="228600" y="914400"/>
            <a:ext cx="497624" cy="685800"/>
          </a:xfrm>
          <a:prstGeom prst="rect">
            <a:avLst/>
          </a:prstGeom>
          <a:noFill/>
          <a:ln w="9525">
            <a:noFill/>
            <a:miter lim="800000"/>
            <a:headEnd/>
            <a:tailEnd/>
          </a:ln>
        </p:spPr>
      </p:pic>
      <p:sp>
        <p:nvSpPr>
          <p:cNvPr id="6164" name="Text Box 18"/>
          <p:cNvSpPr txBox="1">
            <a:spLocks noChangeArrowheads="1"/>
          </p:cNvSpPr>
          <p:nvPr/>
        </p:nvSpPr>
        <p:spPr bwMode="auto">
          <a:xfrm>
            <a:off x="152400" y="533400"/>
            <a:ext cx="2590800" cy="369332"/>
          </a:xfrm>
          <a:prstGeom prst="rect">
            <a:avLst/>
          </a:prstGeom>
          <a:noFill/>
          <a:ln w="9525">
            <a:noFill/>
            <a:miter lim="800000"/>
            <a:headEnd/>
            <a:tailEnd/>
          </a:ln>
        </p:spPr>
        <p:txBody>
          <a:bodyPr>
            <a:spAutoFit/>
          </a:bodyPr>
          <a:lstStyle/>
          <a:p>
            <a:pPr>
              <a:spcBef>
                <a:spcPct val="50000"/>
              </a:spcBef>
            </a:pPr>
            <a:r>
              <a:rPr lang="en-US" dirty="0" smtClean="0"/>
              <a:t>Ongoing Data Collection</a:t>
            </a:r>
            <a:endParaRPr lang="en-US" dirty="0"/>
          </a:p>
        </p:txBody>
      </p:sp>
      <p:sp>
        <p:nvSpPr>
          <p:cNvPr id="6166" name="Text Box 26"/>
          <p:cNvSpPr txBox="1">
            <a:spLocks noChangeArrowheads="1"/>
          </p:cNvSpPr>
          <p:nvPr/>
        </p:nvSpPr>
        <p:spPr bwMode="auto">
          <a:xfrm>
            <a:off x="5791200" y="5743575"/>
            <a:ext cx="3352800" cy="915988"/>
          </a:xfrm>
          <a:prstGeom prst="rect">
            <a:avLst/>
          </a:prstGeom>
          <a:noFill/>
          <a:ln w="9525">
            <a:noFill/>
            <a:miter lim="800000"/>
            <a:headEnd/>
            <a:tailEnd/>
          </a:ln>
        </p:spPr>
        <p:txBody>
          <a:bodyPr>
            <a:spAutoFit/>
          </a:bodyPr>
          <a:lstStyle/>
          <a:p>
            <a:pPr algn="ctr">
              <a:spcBef>
                <a:spcPct val="50000"/>
              </a:spcBef>
            </a:pPr>
            <a:r>
              <a:rPr lang="en-US" dirty="0"/>
              <a:t>Data </a:t>
            </a:r>
            <a:r>
              <a:rPr lang="en-US" dirty="0" smtClean="0"/>
              <a:t>presentation, </a:t>
            </a:r>
            <a:r>
              <a:rPr lang="en-US" dirty="0"/>
              <a:t>visualization, </a:t>
            </a:r>
            <a:br>
              <a:rPr lang="en-US" dirty="0"/>
            </a:br>
            <a:r>
              <a:rPr lang="en-US" dirty="0"/>
              <a:t>and analysis through Internet enabled applications</a:t>
            </a:r>
          </a:p>
        </p:txBody>
      </p:sp>
      <p:sp>
        <p:nvSpPr>
          <p:cNvPr id="6172" name="Text Box 36"/>
          <p:cNvSpPr txBox="1">
            <a:spLocks noChangeArrowheads="1"/>
          </p:cNvSpPr>
          <p:nvPr/>
        </p:nvSpPr>
        <p:spPr bwMode="auto">
          <a:xfrm>
            <a:off x="5943600" y="152400"/>
            <a:ext cx="2971800" cy="461665"/>
          </a:xfrm>
          <a:prstGeom prst="rect">
            <a:avLst/>
          </a:prstGeom>
          <a:noFill/>
          <a:ln w="9525">
            <a:noFill/>
            <a:miter lim="800000"/>
            <a:headEnd/>
            <a:tailEnd/>
          </a:ln>
        </p:spPr>
        <p:txBody>
          <a:bodyPr>
            <a:spAutoFit/>
          </a:bodyPr>
          <a:lstStyle/>
          <a:p>
            <a:pPr algn="ctr"/>
            <a:r>
              <a:rPr lang="en-US" sz="2400" b="1" dirty="0" smtClean="0"/>
              <a:t>Internet Applications</a:t>
            </a:r>
            <a:endParaRPr lang="en-US" sz="2000" b="1" dirty="0"/>
          </a:p>
        </p:txBody>
      </p:sp>
      <p:sp>
        <p:nvSpPr>
          <p:cNvPr id="6173" name="Text Box 18"/>
          <p:cNvSpPr txBox="1">
            <a:spLocks noChangeArrowheads="1"/>
          </p:cNvSpPr>
          <p:nvPr/>
        </p:nvSpPr>
        <p:spPr bwMode="auto">
          <a:xfrm>
            <a:off x="685800" y="152400"/>
            <a:ext cx="4343400" cy="400110"/>
          </a:xfrm>
          <a:prstGeom prst="rect">
            <a:avLst/>
          </a:prstGeom>
          <a:noFill/>
          <a:ln w="9525">
            <a:noFill/>
            <a:miter lim="800000"/>
            <a:headEnd/>
            <a:tailEnd/>
          </a:ln>
        </p:spPr>
        <p:txBody>
          <a:bodyPr wrap="square">
            <a:spAutoFit/>
          </a:bodyPr>
          <a:lstStyle/>
          <a:p>
            <a:pPr algn="ctr">
              <a:spcBef>
                <a:spcPct val="50000"/>
              </a:spcBef>
            </a:pPr>
            <a:r>
              <a:rPr lang="en-US" sz="2000" b="1" dirty="0" smtClean="0"/>
              <a:t>Point Observations Data</a:t>
            </a:r>
            <a:endParaRPr lang="en-US" sz="2000" b="1" dirty="0"/>
          </a:p>
        </p:txBody>
      </p:sp>
      <p:sp>
        <p:nvSpPr>
          <p:cNvPr id="41" name="Text Box 18"/>
          <p:cNvSpPr txBox="1">
            <a:spLocks noChangeArrowheads="1"/>
          </p:cNvSpPr>
          <p:nvPr/>
        </p:nvSpPr>
        <p:spPr bwMode="auto">
          <a:xfrm>
            <a:off x="152400" y="1752600"/>
            <a:ext cx="2590800" cy="369332"/>
          </a:xfrm>
          <a:prstGeom prst="rect">
            <a:avLst/>
          </a:prstGeom>
          <a:noFill/>
          <a:ln w="9525">
            <a:noFill/>
            <a:miter lim="800000"/>
            <a:headEnd/>
            <a:tailEnd/>
          </a:ln>
        </p:spPr>
        <p:txBody>
          <a:bodyPr>
            <a:spAutoFit/>
          </a:bodyPr>
          <a:lstStyle/>
          <a:p>
            <a:pPr>
              <a:spcBef>
                <a:spcPct val="50000"/>
              </a:spcBef>
            </a:pPr>
            <a:r>
              <a:rPr lang="en-US" dirty="0" smtClean="0"/>
              <a:t>Historical Data Files</a:t>
            </a:r>
            <a:endParaRPr lang="en-US" dirty="0"/>
          </a:p>
        </p:txBody>
      </p:sp>
      <p:sp>
        <p:nvSpPr>
          <p:cNvPr id="42" name="Documents"/>
          <p:cNvSpPr>
            <a:spLocks noEditPoints="1" noChangeArrowheads="1"/>
          </p:cNvSpPr>
          <p:nvPr/>
        </p:nvSpPr>
        <p:spPr bwMode="auto">
          <a:xfrm>
            <a:off x="228600" y="2209800"/>
            <a:ext cx="773112" cy="9413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accent3">
              <a:lumMod val="20000"/>
              <a:lumOff val="80000"/>
            </a:schemeClr>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sz="1000" dirty="0">
              <a:latin typeface="Arial" charset="0"/>
            </a:endParaRPr>
          </a:p>
        </p:txBody>
      </p:sp>
      <p:sp>
        <p:nvSpPr>
          <p:cNvPr id="44" name="Documents"/>
          <p:cNvSpPr>
            <a:spLocks noEditPoints="1" noChangeArrowheads="1"/>
          </p:cNvSpPr>
          <p:nvPr/>
        </p:nvSpPr>
        <p:spPr bwMode="auto">
          <a:xfrm>
            <a:off x="1447800" y="2209800"/>
            <a:ext cx="838200" cy="91440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sz="1000" dirty="0">
              <a:latin typeface="Arial" charset="0"/>
            </a:endParaRPr>
          </a:p>
        </p:txBody>
      </p:sp>
      <p:sp>
        <p:nvSpPr>
          <p:cNvPr id="54" name="Rectangle 2"/>
          <p:cNvSpPr>
            <a:spLocks noChangeArrowheads="1"/>
          </p:cNvSpPr>
          <p:nvPr/>
        </p:nvSpPr>
        <p:spPr bwMode="auto">
          <a:xfrm>
            <a:off x="152400" y="3429000"/>
            <a:ext cx="3124200" cy="3276600"/>
          </a:xfrm>
          <a:prstGeom prst="rect">
            <a:avLst/>
          </a:prstGeom>
          <a:solidFill>
            <a:schemeClr val="accent2">
              <a:lumMod val="20000"/>
              <a:lumOff val="80000"/>
            </a:schemeClr>
          </a:solidFill>
          <a:ln>
            <a:noFill/>
            <a:headEnd/>
            <a:tailEnd/>
          </a:ln>
          <a:effectLst>
            <a:outerShdw blurRad="107950" dist="12700" dir="5400000" algn="ctr">
              <a:srgbClr val="000000"/>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en-US">
              <a:solidFill>
                <a:srgbClr val="000000"/>
              </a:solidFill>
              <a:latin typeface="Arial" charset="0"/>
            </a:endParaRPr>
          </a:p>
        </p:txBody>
      </p:sp>
      <p:pic>
        <p:nvPicPr>
          <p:cNvPr id="64" name="Picture 5"/>
          <p:cNvPicPr>
            <a:picLocks noChangeAspect="1" noChangeArrowheads="1"/>
          </p:cNvPicPr>
          <p:nvPr/>
        </p:nvPicPr>
        <p:blipFill>
          <a:blip r:embed="rId6" cstate="print"/>
          <a:srcRect/>
          <a:stretch>
            <a:fillRect/>
          </a:stretch>
        </p:blipFill>
        <p:spPr bwMode="auto">
          <a:xfrm>
            <a:off x="990600" y="1143000"/>
            <a:ext cx="723997" cy="288845"/>
          </a:xfrm>
          <a:prstGeom prst="rect">
            <a:avLst/>
          </a:prstGeom>
          <a:noFill/>
          <a:ln w="9525">
            <a:noFill/>
            <a:miter lim="800000"/>
            <a:headEnd/>
            <a:tailEnd/>
          </a:ln>
        </p:spPr>
      </p:pic>
      <p:pic>
        <p:nvPicPr>
          <p:cNvPr id="65" name="Picture 4"/>
          <p:cNvPicPr>
            <a:picLocks noChangeAspect="1" noChangeArrowheads="1"/>
          </p:cNvPicPr>
          <p:nvPr/>
        </p:nvPicPr>
        <p:blipFill>
          <a:blip r:embed="rId7" cstate="print"/>
          <a:srcRect/>
          <a:stretch>
            <a:fillRect/>
          </a:stretch>
        </p:blipFill>
        <p:spPr bwMode="auto">
          <a:xfrm>
            <a:off x="1905000" y="1143000"/>
            <a:ext cx="931228" cy="533400"/>
          </a:xfrm>
          <a:prstGeom prst="rect">
            <a:avLst/>
          </a:prstGeom>
          <a:noFill/>
          <a:ln w="9525">
            <a:noFill/>
            <a:miter lim="800000"/>
            <a:headEnd/>
            <a:tailEnd/>
          </a:ln>
        </p:spPr>
      </p:pic>
      <p:pic>
        <p:nvPicPr>
          <p:cNvPr id="72" name="Picture 4"/>
          <p:cNvPicPr>
            <a:picLocks noChangeAspect="1" noChangeArrowheads="1"/>
          </p:cNvPicPr>
          <p:nvPr/>
        </p:nvPicPr>
        <p:blipFill>
          <a:blip r:embed="rId8" cstate="print"/>
          <a:srcRect/>
          <a:stretch>
            <a:fillRect/>
          </a:stretch>
        </p:blipFill>
        <p:spPr bwMode="auto">
          <a:xfrm>
            <a:off x="381000" y="4114800"/>
            <a:ext cx="2653864" cy="2438400"/>
          </a:xfrm>
          <a:prstGeom prst="rect">
            <a:avLst/>
          </a:prstGeom>
          <a:noFill/>
          <a:ln w="9525">
            <a:noFill/>
            <a:miter lim="800000"/>
            <a:headEnd/>
            <a:tailEnd/>
          </a:ln>
        </p:spPr>
      </p:pic>
      <p:sp>
        <p:nvSpPr>
          <p:cNvPr id="73" name="Text Box 18"/>
          <p:cNvSpPr txBox="1">
            <a:spLocks noChangeArrowheads="1"/>
          </p:cNvSpPr>
          <p:nvPr/>
        </p:nvSpPr>
        <p:spPr bwMode="auto">
          <a:xfrm>
            <a:off x="457200" y="3657600"/>
            <a:ext cx="2057400" cy="400110"/>
          </a:xfrm>
          <a:prstGeom prst="rect">
            <a:avLst/>
          </a:prstGeom>
          <a:noFill/>
          <a:ln w="9525">
            <a:noFill/>
            <a:miter lim="800000"/>
            <a:headEnd/>
            <a:tailEnd/>
          </a:ln>
        </p:spPr>
        <p:txBody>
          <a:bodyPr wrap="square">
            <a:spAutoFit/>
          </a:bodyPr>
          <a:lstStyle/>
          <a:p>
            <a:pPr algn="ctr">
              <a:spcBef>
                <a:spcPct val="50000"/>
              </a:spcBef>
            </a:pPr>
            <a:r>
              <a:rPr lang="en-US" sz="2000" b="1" dirty="0" smtClean="0"/>
              <a:t>GIS Data</a:t>
            </a:r>
            <a:endParaRPr lang="en-US" sz="2000" b="1" dirty="0"/>
          </a:p>
        </p:txBody>
      </p:sp>
      <p:sp>
        <p:nvSpPr>
          <p:cNvPr id="75" name="Text Box 18"/>
          <p:cNvSpPr txBox="1">
            <a:spLocks noChangeArrowheads="1"/>
          </p:cNvSpPr>
          <p:nvPr/>
        </p:nvSpPr>
        <p:spPr bwMode="auto">
          <a:xfrm>
            <a:off x="3276600" y="6027003"/>
            <a:ext cx="1905000" cy="461665"/>
          </a:xfrm>
          <a:prstGeom prst="rect">
            <a:avLst/>
          </a:prstGeom>
          <a:noFill/>
          <a:ln w="9525">
            <a:noFill/>
            <a:miter lim="800000"/>
            <a:headEnd/>
            <a:tailEnd/>
          </a:ln>
        </p:spPr>
        <p:txBody>
          <a:bodyPr wrap="square">
            <a:spAutoFit/>
          </a:bodyPr>
          <a:lstStyle/>
          <a:p>
            <a:pPr algn="ctr">
              <a:spcBef>
                <a:spcPct val="50000"/>
              </a:spcBef>
            </a:pPr>
            <a:r>
              <a:rPr lang="en-US" sz="2400" b="1" dirty="0" err="1" smtClean="0"/>
              <a:t>HydroServer</a:t>
            </a:r>
            <a:endParaRPr lang="en-US" sz="2400" b="1" dirty="0"/>
          </a:p>
        </p:txBody>
      </p:sp>
      <p:pic>
        <p:nvPicPr>
          <p:cNvPr id="81" name="Picture 9"/>
          <p:cNvPicPr>
            <a:picLocks noChangeAspect="1" noChangeArrowheads="1"/>
          </p:cNvPicPr>
          <p:nvPr/>
        </p:nvPicPr>
        <p:blipFill>
          <a:blip r:embed="rId9" cstate="print"/>
          <a:srcRect/>
          <a:stretch>
            <a:fillRect/>
          </a:stretch>
        </p:blipFill>
        <p:spPr bwMode="auto">
          <a:xfrm>
            <a:off x="2819400" y="838200"/>
            <a:ext cx="2155336" cy="1240075"/>
          </a:xfrm>
          <a:prstGeom prst="rect">
            <a:avLst/>
          </a:prstGeom>
          <a:noFill/>
          <a:ln w="9525" cap="flat">
            <a:noFill/>
            <a:miter lim="800000"/>
            <a:headEnd/>
            <a:tailEnd/>
          </a:ln>
          <a:effectLst/>
        </p:spPr>
      </p:pic>
      <p:sp>
        <p:nvSpPr>
          <p:cNvPr id="28" name="Can 27"/>
          <p:cNvSpPr/>
          <p:nvPr/>
        </p:nvSpPr>
        <p:spPr>
          <a:xfrm>
            <a:off x="3429000" y="2209800"/>
            <a:ext cx="1219200" cy="9906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 Database</a:t>
            </a:r>
            <a:endParaRPr lang="en-US" sz="1200" dirty="0">
              <a:solidFill>
                <a:schemeClr val="tx1"/>
              </a:solidFill>
            </a:endParaRPr>
          </a:p>
        </p:txBody>
      </p:sp>
      <p:sp>
        <p:nvSpPr>
          <p:cNvPr id="29" name="Right Arrow 28"/>
          <p:cNvSpPr/>
          <p:nvPr/>
        </p:nvSpPr>
        <p:spPr>
          <a:xfrm rot="2187603">
            <a:off x="2666990" y="2117587"/>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ArcGIS Server - Complete and Integrated Server-Based GIS"/>
          <p:cNvPicPr>
            <a:picLocks noChangeAspect="1" noChangeArrowheads="1"/>
          </p:cNvPicPr>
          <p:nvPr/>
        </p:nvPicPr>
        <p:blipFill>
          <a:blip r:embed="rId10" cstate="print"/>
          <a:srcRect r="50831" b="48718"/>
          <a:stretch>
            <a:fillRect/>
          </a:stretch>
        </p:blipFill>
        <p:spPr bwMode="auto">
          <a:xfrm>
            <a:off x="4267200" y="5214551"/>
            <a:ext cx="2133600" cy="576649"/>
          </a:xfrm>
          <a:prstGeom prst="rect">
            <a:avLst/>
          </a:prstGeom>
          <a:noFill/>
        </p:spPr>
      </p:pic>
      <p:pic>
        <p:nvPicPr>
          <p:cNvPr id="1026" name="Picture 2"/>
          <p:cNvPicPr>
            <a:picLocks noChangeAspect="1" noChangeArrowheads="1"/>
          </p:cNvPicPr>
          <p:nvPr/>
        </p:nvPicPr>
        <p:blipFill>
          <a:blip r:embed="rId11" cstate="print"/>
          <a:srcRect/>
          <a:stretch>
            <a:fillRect/>
          </a:stretch>
        </p:blipFill>
        <p:spPr bwMode="auto">
          <a:xfrm>
            <a:off x="6477000" y="3505200"/>
            <a:ext cx="2406465" cy="2247900"/>
          </a:xfrm>
          <a:prstGeom prst="rect">
            <a:avLst/>
          </a:prstGeom>
          <a:noFill/>
          <a:ln w="9525">
            <a:noFill/>
            <a:miter lim="800000"/>
            <a:headEnd/>
            <a:tailEnd/>
          </a:ln>
        </p:spPr>
      </p:pic>
      <p:pic>
        <p:nvPicPr>
          <p:cNvPr id="1027" name="Picture 3"/>
          <p:cNvPicPr>
            <a:picLocks noChangeAspect="1" noChangeArrowheads="1"/>
          </p:cNvPicPr>
          <p:nvPr/>
        </p:nvPicPr>
        <p:blipFill>
          <a:blip r:embed="rId12" cstate="print"/>
          <a:srcRect/>
          <a:stretch>
            <a:fillRect/>
          </a:stretch>
        </p:blipFill>
        <p:spPr bwMode="auto">
          <a:xfrm>
            <a:off x="6096000" y="609600"/>
            <a:ext cx="2732766" cy="2552700"/>
          </a:xfrm>
          <a:prstGeom prst="rect">
            <a:avLst/>
          </a:prstGeom>
          <a:noFill/>
          <a:ln w="9525">
            <a:noFill/>
            <a:miter lim="800000"/>
            <a:headEnd/>
            <a:tailEnd/>
          </a:ln>
        </p:spPr>
      </p:pic>
      <p:pic>
        <p:nvPicPr>
          <p:cNvPr id="6148" name="Picture 25"/>
          <p:cNvPicPr>
            <a:picLocks noChangeAspect="1" noChangeArrowheads="1"/>
          </p:cNvPicPr>
          <p:nvPr/>
        </p:nvPicPr>
        <p:blipFill>
          <a:blip r:embed="rId13" cstate="print"/>
          <a:srcRect/>
          <a:stretch>
            <a:fillRect/>
          </a:stretch>
        </p:blipFill>
        <p:spPr bwMode="auto">
          <a:xfrm>
            <a:off x="6096000" y="2209800"/>
            <a:ext cx="2009775" cy="1585912"/>
          </a:xfrm>
          <a:prstGeom prst="rect">
            <a:avLst/>
          </a:prstGeom>
          <a:noFill/>
          <a:ln w="9525">
            <a:noFill/>
            <a:miter lim="800000"/>
            <a:headEnd/>
            <a:tailEnd/>
          </a:ln>
        </p:spPr>
      </p:pic>
      <p:grpSp>
        <p:nvGrpSpPr>
          <p:cNvPr id="48" name="Group 47"/>
          <p:cNvGrpSpPr/>
          <p:nvPr/>
        </p:nvGrpSpPr>
        <p:grpSpPr>
          <a:xfrm>
            <a:off x="4267200" y="3429000"/>
            <a:ext cx="1720472" cy="1676400"/>
            <a:chOff x="4267200" y="3429000"/>
            <a:chExt cx="1720472" cy="1676400"/>
          </a:xfrm>
        </p:grpSpPr>
        <p:sp>
          <p:nvSpPr>
            <p:cNvPr id="32" name="Rectangle 8"/>
            <p:cNvSpPr>
              <a:spLocks noChangeArrowheads="1"/>
            </p:cNvSpPr>
            <p:nvPr/>
          </p:nvSpPr>
          <p:spPr bwMode="auto">
            <a:xfrm>
              <a:off x="4552076" y="3429000"/>
              <a:ext cx="1405534" cy="1676400"/>
            </a:xfrm>
            <a:prstGeom prst="rect">
              <a:avLst/>
            </a:prstGeom>
            <a:solidFill>
              <a:srgbClr val="DEFEE3"/>
            </a:solidFill>
            <a:ln w="9525">
              <a:solidFill>
                <a:srgbClr val="000000"/>
              </a:solidFill>
              <a:miter lim="800000"/>
              <a:headEnd/>
              <a:tailEnd/>
            </a:ln>
          </p:spPr>
          <p:txBody>
            <a:bodyPr wrap="none" anchor="ctr"/>
            <a:lstStyle/>
            <a:p>
              <a:pPr algn="ctr"/>
              <a:endParaRPr lang="en-US" sz="1400">
                <a:solidFill>
                  <a:srgbClr val="000000"/>
                </a:solidFill>
              </a:endParaRPr>
            </a:p>
          </p:txBody>
        </p:sp>
        <p:sp>
          <p:nvSpPr>
            <p:cNvPr id="33" name="Text Box 12"/>
            <p:cNvSpPr txBox="1">
              <a:spLocks noChangeArrowheads="1"/>
            </p:cNvSpPr>
            <p:nvPr/>
          </p:nvSpPr>
          <p:spPr bwMode="auto">
            <a:xfrm>
              <a:off x="4608404" y="3458239"/>
              <a:ext cx="1158587" cy="830997"/>
            </a:xfrm>
            <a:prstGeom prst="rect">
              <a:avLst/>
            </a:prstGeom>
            <a:noFill/>
            <a:ln w="9525">
              <a:noFill/>
              <a:miter lim="800000"/>
              <a:headEnd/>
              <a:tailEnd/>
            </a:ln>
          </p:spPr>
          <p:txBody>
            <a:bodyPr wrap="none">
              <a:spAutoFit/>
            </a:bodyPr>
            <a:lstStyle/>
            <a:p>
              <a:r>
                <a:rPr lang="en-US" sz="1200" dirty="0" err="1">
                  <a:solidFill>
                    <a:srgbClr val="0066FF"/>
                  </a:solidFill>
                </a:rPr>
                <a:t>GetSites</a:t>
              </a:r>
              <a:endParaRPr lang="en-US" sz="1200" dirty="0">
                <a:solidFill>
                  <a:srgbClr val="0066FF"/>
                </a:solidFill>
              </a:endParaRPr>
            </a:p>
            <a:p>
              <a:r>
                <a:rPr lang="en-US" sz="1200" dirty="0" err="1">
                  <a:solidFill>
                    <a:srgbClr val="0066FF"/>
                  </a:solidFill>
                </a:rPr>
                <a:t>GetSiteInfo</a:t>
              </a:r>
              <a:endParaRPr lang="en-US" sz="1200" dirty="0">
                <a:solidFill>
                  <a:srgbClr val="0066FF"/>
                </a:solidFill>
              </a:endParaRPr>
            </a:p>
            <a:p>
              <a:r>
                <a:rPr lang="en-US" sz="1200" dirty="0" err="1">
                  <a:solidFill>
                    <a:srgbClr val="0066FF"/>
                  </a:solidFill>
                </a:rPr>
                <a:t>GetVariableInfo</a:t>
              </a:r>
              <a:endParaRPr lang="en-US" sz="1200" dirty="0">
                <a:solidFill>
                  <a:srgbClr val="0066FF"/>
                </a:solidFill>
              </a:endParaRPr>
            </a:p>
            <a:p>
              <a:r>
                <a:rPr lang="en-US" sz="1200" dirty="0" err="1">
                  <a:solidFill>
                    <a:srgbClr val="0066FF"/>
                  </a:solidFill>
                </a:rPr>
                <a:t>GetValues</a:t>
              </a:r>
              <a:endParaRPr lang="en-US" sz="1200" dirty="0">
                <a:solidFill>
                  <a:srgbClr val="0066FF"/>
                </a:solidFill>
              </a:endParaRPr>
            </a:p>
          </p:txBody>
        </p:sp>
        <p:sp>
          <p:nvSpPr>
            <p:cNvPr id="34" name="Oval 13"/>
            <p:cNvSpPr>
              <a:spLocks noChangeArrowheads="1"/>
            </p:cNvSpPr>
            <p:nvPr/>
          </p:nvSpPr>
          <p:spPr bwMode="auto">
            <a:xfrm>
              <a:off x="4275777" y="3524794"/>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5" name="Oval 14"/>
            <p:cNvSpPr>
              <a:spLocks noChangeArrowheads="1"/>
            </p:cNvSpPr>
            <p:nvPr/>
          </p:nvSpPr>
          <p:spPr bwMode="auto">
            <a:xfrm>
              <a:off x="4275777" y="3716383"/>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6" name="Oval 15"/>
            <p:cNvSpPr>
              <a:spLocks noChangeArrowheads="1"/>
            </p:cNvSpPr>
            <p:nvPr/>
          </p:nvSpPr>
          <p:spPr bwMode="auto">
            <a:xfrm>
              <a:off x="4275777" y="3907972"/>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7" name="Text Box 16"/>
            <p:cNvSpPr txBox="1">
              <a:spLocks noChangeArrowheads="1"/>
            </p:cNvSpPr>
            <p:nvPr/>
          </p:nvSpPr>
          <p:spPr bwMode="auto">
            <a:xfrm>
              <a:off x="4506211" y="4648093"/>
              <a:ext cx="1481461" cy="452273"/>
            </a:xfrm>
            <a:prstGeom prst="rect">
              <a:avLst/>
            </a:prstGeom>
            <a:noFill/>
            <a:ln w="9525">
              <a:noFill/>
              <a:miter lim="800000"/>
              <a:headEnd/>
              <a:tailEnd/>
            </a:ln>
          </p:spPr>
          <p:txBody>
            <a:bodyPr>
              <a:spAutoFit/>
            </a:bodyPr>
            <a:lstStyle/>
            <a:p>
              <a:pPr algn="ctr"/>
              <a:r>
                <a:rPr lang="en-US" sz="1400" b="1" dirty="0">
                  <a:solidFill>
                    <a:srgbClr val="000000"/>
                  </a:solidFill>
                </a:rPr>
                <a:t>WaterOneFlow</a:t>
              </a:r>
            </a:p>
            <a:p>
              <a:pPr algn="ctr"/>
              <a:r>
                <a:rPr lang="en-US" sz="1400" b="1" dirty="0">
                  <a:solidFill>
                    <a:srgbClr val="000000"/>
                  </a:solidFill>
                </a:rPr>
                <a:t>Web Service</a:t>
              </a:r>
            </a:p>
          </p:txBody>
        </p:sp>
        <p:sp>
          <p:nvSpPr>
            <p:cNvPr id="38" name="AutoShape 30"/>
            <p:cNvSpPr>
              <a:spLocks noChangeArrowheads="1"/>
            </p:cNvSpPr>
            <p:nvPr/>
          </p:nvSpPr>
          <p:spPr bwMode="auto">
            <a:xfrm>
              <a:off x="4823033" y="4325390"/>
              <a:ext cx="884149" cy="337048"/>
            </a:xfrm>
            <a:prstGeom prst="foldedCorner">
              <a:avLst>
                <a:gd name="adj" fmla="val 12500"/>
              </a:avLst>
            </a:prstGeom>
            <a:solidFill>
              <a:srgbClr val="BBE0E3"/>
            </a:solidFill>
            <a:ln w="9525">
              <a:solidFill>
                <a:srgbClr val="000000"/>
              </a:solidFill>
              <a:round/>
              <a:headEnd/>
              <a:tailEnd/>
            </a:ln>
          </p:spPr>
          <p:txBody>
            <a:bodyPr wrap="none" anchor="ctr"/>
            <a:lstStyle/>
            <a:p>
              <a:pPr algn="ctr"/>
              <a:r>
                <a:rPr lang="en-US" sz="1400">
                  <a:solidFill>
                    <a:srgbClr val="000000"/>
                  </a:solidFill>
                </a:rPr>
                <a:t>WaterML</a:t>
              </a:r>
            </a:p>
          </p:txBody>
        </p:sp>
        <p:sp>
          <p:nvSpPr>
            <p:cNvPr id="43" name="Line 9"/>
            <p:cNvSpPr>
              <a:spLocks noChangeShapeType="1"/>
            </p:cNvSpPr>
            <p:nvPr/>
          </p:nvSpPr>
          <p:spPr bwMode="auto">
            <a:xfrm>
              <a:off x="4331038" y="3572697"/>
              <a:ext cx="342742" cy="0"/>
            </a:xfrm>
            <a:prstGeom prst="line">
              <a:avLst/>
            </a:prstGeom>
            <a:noFill/>
            <a:ln w="9525">
              <a:solidFill>
                <a:srgbClr val="000000"/>
              </a:solidFill>
              <a:round/>
              <a:headEnd/>
              <a:tailEnd/>
            </a:ln>
          </p:spPr>
          <p:txBody>
            <a:bodyPr/>
            <a:lstStyle/>
            <a:p>
              <a:endParaRPr lang="en-US"/>
            </a:p>
          </p:txBody>
        </p:sp>
        <p:sp>
          <p:nvSpPr>
            <p:cNvPr id="45" name="Line 10"/>
            <p:cNvSpPr>
              <a:spLocks noChangeShapeType="1"/>
            </p:cNvSpPr>
            <p:nvPr/>
          </p:nvSpPr>
          <p:spPr bwMode="auto">
            <a:xfrm>
              <a:off x="4331038" y="3764286"/>
              <a:ext cx="342742" cy="0"/>
            </a:xfrm>
            <a:prstGeom prst="line">
              <a:avLst/>
            </a:prstGeom>
            <a:noFill/>
            <a:ln w="9525">
              <a:solidFill>
                <a:srgbClr val="000000"/>
              </a:solidFill>
              <a:round/>
              <a:headEnd/>
              <a:tailEnd/>
            </a:ln>
          </p:spPr>
          <p:txBody>
            <a:bodyPr/>
            <a:lstStyle/>
            <a:p>
              <a:endParaRPr lang="en-US"/>
            </a:p>
          </p:txBody>
        </p:sp>
        <p:sp>
          <p:nvSpPr>
            <p:cNvPr id="46" name="Line 11"/>
            <p:cNvSpPr>
              <a:spLocks noChangeShapeType="1"/>
            </p:cNvSpPr>
            <p:nvPr/>
          </p:nvSpPr>
          <p:spPr bwMode="auto">
            <a:xfrm>
              <a:off x="4331038" y="3955875"/>
              <a:ext cx="342742" cy="0"/>
            </a:xfrm>
            <a:prstGeom prst="line">
              <a:avLst/>
            </a:prstGeom>
            <a:noFill/>
            <a:ln w="9525">
              <a:solidFill>
                <a:srgbClr val="000000"/>
              </a:solidFill>
              <a:round/>
              <a:headEnd/>
              <a:tailEnd/>
            </a:ln>
          </p:spPr>
          <p:txBody>
            <a:bodyPr/>
            <a:lstStyle/>
            <a:p>
              <a:endParaRPr lang="en-US"/>
            </a:p>
          </p:txBody>
        </p:sp>
        <p:sp>
          <p:nvSpPr>
            <p:cNvPr id="40" name="Oval 15"/>
            <p:cNvSpPr>
              <a:spLocks noChangeArrowheads="1"/>
            </p:cNvSpPr>
            <p:nvPr/>
          </p:nvSpPr>
          <p:spPr bwMode="auto">
            <a:xfrm>
              <a:off x="4267200" y="4100516"/>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47" name="Line 11"/>
            <p:cNvSpPr>
              <a:spLocks noChangeShapeType="1"/>
            </p:cNvSpPr>
            <p:nvPr/>
          </p:nvSpPr>
          <p:spPr bwMode="auto">
            <a:xfrm>
              <a:off x="4332190" y="4148410"/>
              <a:ext cx="342742" cy="0"/>
            </a:xfrm>
            <a:prstGeom prst="line">
              <a:avLst/>
            </a:prstGeom>
            <a:noFill/>
            <a:ln w="9525">
              <a:solidFill>
                <a:srgbClr val="000000"/>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Regions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region is an experimental watershed, research site, etc. for which data are published</a:t>
            </a:r>
          </a:p>
          <a:p>
            <a:pPr lvl="1"/>
            <a:r>
              <a:rPr lang="en-US" dirty="0" smtClean="0"/>
              <a:t>Little Bear River Experimental Watershed</a:t>
            </a:r>
          </a:p>
          <a:p>
            <a:pPr lvl="1"/>
            <a:r>
              <a:rPr lang="en-US" dirty="0" smtClean="0"/>
              <a:t>Reynolds Creek Experimental Watershed</a:t>
            </a:r>
          </a:p>
          <a:p>
            <a:pPr lvl="1"/>
            <a:r>
              <a:rPr lang="en-US" dirty="0" smtClean="0"/>
              <a:t>T.W. Daniels Experimental Forest</a:t>
            </a:r>
          </a:p>
          <a:p>
            <a:pPr lvl="1"/>
            <a:endParaRPr lang="en-US" dirty="0" smtClean="0"/>
          </a:p>
          <a:p>
            <a:r>
              <a:rPr lang="en-US" dirty="0" smtClean="0"/>
              <a:t>Organizing concept for </a:t>
            </a:r>
            <a:r>
              <a:rPr lang="en-US" dirty="0" err="1" smtClean="0"/>
              <a:t>HydroServer</a:t>
            </a:r>
            <a:endParaRPr lang="en-US" dirty="0" smtClean="0"/>
          </a:p>
          <a:p>
            <a:pPr lvl="1"/>
            <a:r>
              <a:rPr lang="en-US" dirty="0" smtClean="0"/>
              <a:t>One or more ODM databases/WaterOneFlow services for a region</a:t>
            </a:r>
          </a:p>
          <a:p>
            <a:pPr lvl="1"/>
            <a:r>
              <a:rPr lang="en-US" dirty="0" smtClean="0"/>
              <a:t>One or more spatial data services for a region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ain-gauge-platform-400"/>
          <p:cNvPicPr>
            <a:picLocks noChangeAspect="1" noChangeArrowheads="1"/>
          </p:cNvPicPr>
          <p:nvPr/>
        </p:nvPicPr>
        <p:blipFill>
          <a:blip r:embed="rId3" cstate="print"/>
          <a:srcRect/>
          <a:stretch>
            <a:fillRect/>
          </a:stretch>
        </p:blipFill>
        <p:spPr bwMode="auto">
          <a:xfrm>
            <a:off x="5815013" y="1817688"/>
            <a:ext cx="2835275" cy="1600200"/>
          </a:xfrm>
          <a:prstGeom prst="rect">
            <a:avLst/>
          </a:prstGeom>
          <a:noFill/>
          <a:ln w="9525">
            <a:noFill/>
            <a:miter lim="800000"/>
            <a:headEnd/>
            <a:tailEnd/>
          </a:ln>
        </p:spPr>
      </p:pic>
      <p:sp>
        <p:nvSpPr>
          <p:cNvPr id="8195" name="Text Box 4"/>
          <p:cNvSpPr txBox="1">
            <a:spLocks noChangeArrowheads="1"/>
          </p:cNvSpPr>
          <p:nvPr/>
        </p:nvSpPr>
        <p:spPr bwMode="auto">
          <a:xfrm>
            <a:off x="6500813" y="915988"/>
            <a:ext cx="1462087"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Rainfall</a:t>
            </a:r>
          </a:p>
        </p:txBody>
      </p:sp>
      <p:pic>
        <p:nvPicPr>
          <p:cNvPr id="8196" name="Picture 5" descr="stream3"/>
          <p:cNvPicPr>
            <a:picLocks noChangeAspect="1" noChangeArrowheads="1"/>
          </p:cNvPicPr>
          <p:nvPr/>
        </p:nvPicPr>
        <p:blipFill>
          <a:blip r:embed="rId4" cstate="print"/>
          <a:srcRect/>
          <a:stretch>
            <a:fillRect/>
          </a:stretch>
        </p:blipFill>
        <p:spPr bwMode="auto">
          <a:xfrm>
            <a:off x="887413" y="1524000"/>
            <a:ext cx="1730375" cy="2185988"/>
          </a:xfrm>
          <a:prstGeom prst="rect">
            <a:avLst/>
          </a:prstGeom>
          <a:noFill/>
          <a:ln w="9525">
            <a:noFill/>
            <a:miter lim="800000"/>
            <a:headEnd/>
            <a:tailEnd/>
          </a:ln>
        </p:spPr>
      </p:pic>
      <p:pic>
        <p:nvPicPr>
          <p:cNvPr id="8197" name="Picture 6" descr="tdr"/>
          <p:cNvPicPr>
            <a:picLocks noChangeAspect="1" noChangeArrowheads="1"/>
          </p:cNvPicPr>
          <p:nvPr/>
        </p:nvPicPr>
        <p:blipFill>
          <a:blip r:embed="rId5" cstate="print"/>
          <a:srcRect/>
          <a:stretch>
            <a:fillRect/>
          </a:stretch>
        </p:blipFill>
        <p:spPr bwMode="auto">
          <a:xfrm>
            <a:off x="3519488" y="1600200"/>
            <a:ext cx="1447800" cy="2078038"/>
          </a:xfrm>
          <a:prstGeom prst="rect">
            <a:avLst/>
          </a:prstGeom>
          <a:noFill/>
          <a:ln w="9525">
            <a:noFill/>
            <a:miter lim="800000"/>
            <a:headEnd/>
            <a:tailEnd/>
          </a:ln>
        </p:spPr>
      </p:pic>
      <p:sp>
        <p:nvSpPr>
          <p:cNvPr id="8198" name="Text Box 7"/>
          <p:cNvSpPr txBox="1">
            <a:spLocks noChangeArrowheads="1"/>
          </p:cNvSpPr>
          <p:nvPr/>
        </p:nvSpPr>
        <p:spPr bwMode="auto">
          <a:xfrm>
            <a:off x="533400" y="914400"/>
            <a:ext cx="2438400" cy="461963"/>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Water quantity </a:t>
            </a:r>
          </a:p>
        </p:txBody>
      </p:sp>
      <p:sp>
        <p:nvSpPr>
          <p:cNvPr id="8199" name="Text Box 10"/>
          <p:cNvSpPr txBox="1">
            <a:spLocks noChangeArrowheads="1"/>
          </p:cNvSpPr>
          <p:nvPr/>
        </p:nvSpPr>
        <p:spPr bwMode="auto">
          <a:xfrm>
            <a:off x="3048000" y="3765550"/>
            <a:ext cx="2390775"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Groundwater</a:t>
            </a:r>
          </a:p>
        </p:txBody>
      </p:sp>
      <p:sp>
        <p:nvSpPr>
          <p:cNvPr id="8200" name="Rectangle 11"/>
          <p:cNvSpPr>
            <a:spLocks noChangeArrowheads="1"/>
          </p:cNvSpPr>
          <p:nvPr/>
        </p:nvSpPr>
        <p:spPr bwMode="auto">
          <a:xfrm>
            <a:off x="304800" y="228600"/>
            <a:ext cx="8534400" cy="565150"/>
          </a:xfrm>
          <a:prstGeom prst="rect">
            <a:avLst/>
          </a:prstGeom>
          <a:noFill/>
          <a:ln w="25400">
            <a:noFill/>
            <a:miter lim="800000"/>
            <a:headEnd/>
            <a:tailEnd/>
          </a:ln>
        </p:spPr>
        <p:txBody>
          <a:bodyPr tIns="44450" rIns="90488" bIns="44450" anchor="b"/>
          <a:lstStyle/>
          <a:p>
            <a:pPr marL="233363" algn="ctr"/>
            <a:r>
              <a:rPr lang="en-US" sz="4400" dirty="0">
                <a:latin typeface="Calibri" pitchFamily="34" charset="0"/>
              </a:rPr>
              <a:t>Water Observations Data</a:t>
            </a:r>
          </a:p>
        </p:txBody>
      </p:sp>
      <p:pic>
        <p:nvPicPr>
          <p:cNvPr id="8201" name="Picture 15" descr="VAIRA3"/>
          <p:cNvPicPr>
            <a:picLocks noChangeAspect="1" noChangeArrowheads="1"/>
          </p:cNvPicPr>
          <p:nvPr/>
        </p:nvPicPr>
        <p:blipFill>
          <a:blip r:embed="rId6" cstate="print"/>
          <a:srcRect/>
          <a:stretch>
            <a:fillRect/>
          </a:stretch>
        </p:blipFill>
        <p:spPr bwMode="auto">
          <a:xfrm>
            <a:off x="6049963" y="4343400"/>
            <a:ext cx="2362200" cy="2068513"/>
          </a:xfrm>
          <a:prstGeom prst="rect">
            <a:avLst/>
          </a:prstGeom>
          <a:noFill/>
          <a:ln w="9525">
            <a:noFill/>
            <a:miter lim="800000"/>
            <a:headEnd/>
            <a:tailEnd/>
          </a:ln>
        </p:spPr>
      </p:pic>
      <p:sp>
        <p:nvSpPr>
          <p:cNvPr id="8202" name="Text Box 17"/>
          <p:cNvSpPr txBox="1">
            <a:spLocks noChangeArrowheads="1"/>
          </p:cNvSpPr>
          <p:nvPr/>
        </p:nvSpPr>
        <p:spPr bwMode="auto">
          <a:xfrm>
            <a:off x="6134100" y="3765550"/>
            <a:ext cx="2195513"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Meteorology</a:t>
            </a:r>
          </a:p>
        </p:txBody>
      </p:sp>
      <p:sp>
        <p:nvSpPr>
          <p:cNvPr id="8203" name="Text Box 18"/>
          <p:cNvSpPr txBox="1">
            <a:spLocks noChangeArrowheads="1"/>
          </p:cNvSpPr>
          <p:nvPr/>
        </p:nvSpPr>
        <p:spPr bwMode="auto">
          <a:xfrm>
            <a:off x="3509963" y="915988"/>
            <a:ext cx="1465262" cy="457200"/>
          </a:xfrm>
          <a:prstGeom prst="rect">
            <a:avLst/>
          </a:prstGeom>
          <a:noFill/>
          <a:ln w="9525">
            <a:noFill/>
            <a:miter lim="800000"/>
            <a:headEnd/>
            <a:tailEnd/>
          </a:ln>
        </p:spPr>
        <p:txBody>
          <a:bodyPr>
            <a:spAutoFit/>
          </a:bodyPr>
          <a:lstStyle/>
          <a:p>
            <a:pPr algn="r"/>
            <a:r>
              <a:rPr lang="en-US" sz="2400">
                <a:solidFill>
                  <a:srgbClr val="FF3300"/>
                </a:solidFill>
                <a:latin typeface="Calibri" pitchFamily="34" charset="0"/>
              </a:rPr>
              <a:t>Soil water</a:t>
            </a:r>
            <a:r>
              <a:rPr lang="en-US">
                <a:solidFill>
                  <a:srgbClr val="FF3300"/>
                </a:solidFill>
                <a:latin typeface="Calibri" pitchFamily="34" charset="0"/>
              </a:rPr>
              <a:t> </a:t>
            </a:r>
          </a:p>
        </p:txBody>
      </p:sp>
      <p:pic>
        <p:nvPicPr>
          <p:cNvPr id="8204" name="Picture 2"/>
          <p:cNvPicPr>
            <a:picLocks noChangeAspect="1" noChangeArrowheads="1"/>
          </p:cNvPicPr>
          <p:nvPr/>
        </p:nvPicPr>
        <p:blipFill>
          <a:blip r:embed="rId7" cstate="print"/>
          <a:srcRect/>
          <a:stretch>
            <a:fillRect/>
          </a:stretch>
        </p:blipFill>
        <p:spPr bwMode="auto">
          <a:xfrm>
            <a:off x="3405188" y="4340225"/>
            <a:ext cx="1676400" cy="2089150"/>
          </a:xfrm>
          <a:prstGeom prst="rect">
            <a:avLst/>
          </a:prstGeom>
          <a:noFill/>
          <a:ln w="9525">
            <a:noFill/>
            <a:miter lim="800000"/>
            <a:headEnd/>
            <a:tailEnd/>
          </a:ln>
        </p:spPr>
      </p:pic>
      <p:pic>
        <p:nvPicPr>
          <p:cNvPr id="8205" name="Picture 5" descr="Contaminants biologists monitoring water quality"/>
          <p:cNvPicPr>
            <a:picLocks noGrp="1" noChangeAspect="1" noChangeArrowheads="1"/>
          </p:cNvPicPr>
          <p:nvPr>
            <p:ph idx="1"/>
          </p:nvPr>
        </p:nvPicPr>
        <p:blipFill>
          <a:blip r:embed="rId8" cstate="print"/>
          <a:srcRect/>
          <a:stretch>
            <a:fillRect/>
          </a:stretch>
        </p:blipFill>
        <p:spPr>
          <a:xfrm>
            <a:off x="1047750" y="4276725"/>
            <a:ext cx="1409700" cy="2216150"/>
          </a:xfrm>
          <a:noFill/>
        </p:spPr>
      </p:pic>
      <p:sp>
        <p:nvSpPr>
          <p:cNvPr id="8206" name="Text Box 7"/>
          <p:cNvSpPr txBox="1">
            <a:spLocks noChangeArrowheads="1"/>
          </p:cNvSpPr>
          <p:nvPr/>
        </p:nvSpPr>
        <p:spPr bwMode="auto">
          <a:xfrm>
            <a:off x="571500" y="3762375"/>
            <a:ext cx="2362200" cy="461963"/>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Water quality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smtClean="0"/>
              <a:t>Publication of Point Observations</a:t>
            </a:r>
            <a:endParaRPr lang="en-US" dirty="0"/>
          </a:p>
        </p:txBody>
      </p:sp>
      <p:sp>
        <p:nvSpPr>
          <p:cNvPr id="3" name="Content Placeholder 2"/>
          <p:cNvSpPr>
            <a:spLocks noGrp="1"/>
          </p:cNvSpPr>
          <p:nvPr>
            <p:ph idx="1"/>
          </p:nvPr>
        </p:nvSpPr>
        <p:spPr>
          <a:xfrm>
            <a:off x="0" y="1371600"/>
            <a:ext cx="4191000" cy="4525963"/>
          </a:xfrm>
        </p:spPr>
        <p:txBody>
          <a:bodyPr>
            <a:normAutofit fontScale="92500"/>
          </a:bodyPr>
          <a:lstStyle/>
          <a:p>
            <a:r>
              <a:rPr lang="en-US" sz="2800" dirty="0" smtClean="0"/>
              <a:t>Observations Data Model (ODM)</a:t>
            </a:r>
          </a:p>
          <a:p>
            <a:pPr lvl="1"/>
            <a:r>
              <a:rPr lang="en-US" sz="2400" dirty="0" smtClean="0"/>
              <a:t>ODM Tools</a:t>
            </a:r>
          </a:p>
          <a:p>
            <a:pPr lvl="1"/>
            <a:r>
              <a:rPr lang="en-US" sz="2400" dirty="0" smtClean="0"/>
              <a:t>ODM Data Loader</a:t>
            </a:r>
          </a:p>
          <a:p>
            <a:pPr lvl="1"/>
            <a:r>
              <a:rPr lang="en-US" sz="2400" dirty="0" smtClean="0"/>
              <a:t>ODM Streaming Data Loader</a:t>
            </a:r>
          </a:p>
          <a:p>
            <a:pPr lvl="1"/>
            <a:r>
              <a:rPr lang="en-US" sz="2400" dirty="0" smtClean="0"/>
              <a:t>ODM Controlled Vocabularies</a:t>
            </a:r>
          </a:p>
          <a:p>
            <a:r>
              <a:rPr lang="en-US" sz="2800" dirty="0" err="1" smtClean="0"/>
              <a:t>WaterOneFlow</a:t>
            </a:r>
            <a:r>
              <a:rPr lang="en-US" sz="2800" dirty="0" smtClean="0"/>
              <a:t> web services</a:t>
            </a:r>
          </a:p>
          <a:p>
            <a:pPr lvl="1"/>
            <a:r>
              <a:rPr lang="en-US" sz="2400" dirty="0" smtClean="0"/>
              <a:t>Data are transmitted in </a:t>
            </a:r>
            <a:r>
              <a:rPr lang="en-US" sz="2400" dirty="0" err="1" smtClean="0"/>
              <a:t>WaterML</a:t>
            </a:r>
            <a:r>
              <a:rPr lang="en-US" sz="2400" dirty="0" smtClean="0"/>
              <a:t> format</a:t>
            </a:r>
          </a:p>
          <a:p>
            <a:pPr lvl="1"/>
            <a:endParaRPr lang="en-US" sz="2400" dirty="0"/>
          </a:p>
        </p:txBody>
      </p:sp>
      <p:pic>
        <p:nvPicPr>
          <p:cNvPr id="4" name="Picture 3" descr="ODM 1"/>
          <p:cNvPicPr/>
          <p:nvPr/>
        </p:nvPicPr>
        <p:blipFill>
          <a:blip r:embed="rId2" cstate="print"/>
          <a:srcRect/>
          <a:stretch>
            <a:fillRect/>
          </a:stretch>
        </p:blipFill>
        <p:spPr bwMode="auto">
          <a:xfrm>
            <a:off x="4648200" y="990600"/>
            <a:ext cx="4255135" cy="3124200"/>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886200" y="3857625"/>
            <a:ext cx="2690886" cy="2847975"/>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6172200" y="3676015"/>
            <a:ext cx="2780347" cy="280098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6725" y="141288"/>
            <a:ext cx="8229600" cy="723900"/>
          </a:xfrm>
        </p:spPr>
        <p:txBody>
          <a:bodyPr>
            <a:normAutofit fontScale="90000"/>
          </a:bodyPr>
          <a:lstStyle/>
          <a:p>
            <a:pPr eaLnBrk="1" hangingPunct="1"/>
            <a:r>
              <a:rPr lang="en-US" sz="3100" dirty="0" smtClean="0"/>
              <a:t>Observations Data Model (ODM)</a:t>
            </a:r>
            <a:r>
              <a:rPr lang="en-US" sz="2400" dirty="0" smtClean="0"/>
              <a:t/>
            </a:r>
            <a:br>
              <a:rPr lang="en-US" sz="2400" dirty="0" smtClean="0"/>
            </a:br>
            <a:r>
              <a:rPr lang="en-US" sz="2400" dirty="0" smtClean="0"/>
              <a:t>A Relational Model at the Single Observation Level</a:t>
            </a:r>
          </a:p>
        </p:txBody>
      </p:sp>
      <p:sp>
        <p:nvSpPr>
          <p:cNvPr id="66564" name="Text Box 40"/>
          <p:cNvSpPr txBox="1">
            <a:spLocks noChangeArrowheads="1"/>
          </p:cNvSpPr>
          <p:nvPr/>
        </p:nvSpPr>
        <p:spPr bwMode="auto">
          <a:xfrm>
            <a:off x="533400" y="4463296"/>
            <a:ext cx="8229600" cy="1785104"/>
          </a:xfrm>
          <a:prstGeom prst="rect">
            <a:avLst/>
          </a:prstGeom>
          <a:noFill/>
          <a:ln w="9525" algn="ctr">
            <a:noFill/>
            <a:miter lim="800000"/>
            <a:headEnd/>
            <a:tailEnd/>
          </a:ln>
        </p:spPr>
        <p:txBody>
          <a:bodyPr>
            <a:spAutoFit/>
          </a:bodyPr>
          <a:lstStyle/>
          <a:p>
            <a:pPr marL="231775" indent="-231775" eaLnBrk="0" hangingPunct="0">
              <a:spcAft>
                <a:spcPts val="300"/>
              </a:spcAft>
              <a:buFontTx/>
              <a:buChar char="•"/>
            </a:pPr>
            <a:r>
              <a:rPr lang="en-US" sz="2000" dirty="0" smtClean="0">
                <a:solidFill>
                  <a:srgbClr val="FF0000"/>
                </a:solidFill>
                <a:latin typeface="Helvetica" pitchFamily="34" charset="0"/>
              </a:rPr>
              <a:t>O</a:t>
            </a:r>
            <a:r>
              <a:rPr lang="en-US" sz="2000" dirty="0" smtClean="0">
                <a:solidFill>
                  <a:srgbClr val="FF3300"/>
                </a:solidFill>
                <a:latin typeface="Helvetica" pitchFamily="34" charset="0"/>
              </a:rPr>
              <a:t>bservations </a:t>
            </a:r>
            <a:r>
              <a:rPr lang="en-US" sz="2000" dirty="0" smtClean="0">
                <a:solidFill>
                  <a:srgbClr val="000000"/>
                </a:solidFill>
                <a:latin typeface="Helvetica" pitchFamily="34" charset="0"/>
              </a:rPr>
              <a:t>made </a:t>
            </a:r>
            <a:r>
              <a:rPr lang="en-US" sz="2000" dirty="0">
                <a:solidFill>
                  <a:srgbClr val="000000"/>
                </a:solidFill>
                <a:latin typeface="Helvetica" pitchFamily="34" charset="0"/>
              </a:rPr>
              <a:t>at points</a:t>
            </a:r>
          </a:p>
          <a:p>
            <a:pPr marL="231775" indent="-231775" eaLnBrk="0" hangingPunct="0">
              <a:spcAft>
                <a:spcPts val="300"/>
              </a:spcAft>
              <a:buFontTx/>
              <a:buChar char="•"/>
            </a:pPr>
            <a:r>
              <a:rPr lang="en-US" sz="2000" dirty="0">
                <a:solidFill>
                  <a:srgbClr val="000000"/>
                </a:solidFill>
                <a:latin typeface="Helvetica" pitchFamily="34" charset="0"/>
              </a:rPr>
              <a:t>Metadata for </a:t>
            </a:r>
            <a:r>
              <a:rPr lang="en-US" sz="2000" dirty="0">
                <a:solidFill>
                  <a:srgbClr val="FF3300"/>
                </a:solidFill>
                <a:latin typeface="Helvetica" pitchFamily="34" charset="0"/>
              </a:rPr>
              <a:t>unambiguous interpretation</a:t>
            </a:r>
          </a:p>
          <a:p>
            <a:pPr marL="231775" indent="-231775" eaLnBrk="0" hangingPunct="0">
              <a:spcAft>
                <a:spcPts val="300"/>
              </a:spcAft>
              <a:buFontTx/>
              <a:buChar char="•"/>
            </a:pPr>
            <a:r>
              <a:rPr lang="en-US" sz="2000" dirty="0">
                <a:solidFill>
                  <a:srgbClr val="000000"/>
                </a:solidFill>
                <a:latin typeface="Helvetica" pitchFamily="34" charset="0"/>
              </a:rPr>
              <a:t>Traceable heritage from </a:t>
            </a:r>
            <a:r>
              <a:rPr lang="en-US" sz="2000" dirty="0">
                <a:solidFill>
                  <a:srgbClr val="FF3300"/>
                </a:solidFill>
                <a:latin typeface="Helvetica" pitchFamily="34" charset="0"/>
              </a:rPr>
              <a:t>raw</a:t>
            </a:r>
            <a:r>
              <a:rPr lang="en-US" sz="2000" dirty="0">
                <a:solidFill>
                  <a:srgbClr val="000000"/>
                </a:solidFill>
                <a:latin typeface="Helvetica" pitchFamily="34" charset="0"/>
              </a:rPr>
              <a:t> measurements to </a:t>
            </a:r>
            <a:r>
              <a:rPr lang="en-US" sz="2000" dirty="0">
                <a:solidFill>
                  <a:srgbClr val="FF3300"/>
                </a:solidFill>
                <a:latin typeface="Helvetica" pitchFamily="34" charset="0"/>
              </a:rPr>
              <a:t>usable</a:t>
            </a:r>
            <a:r>
              <a:rPr lang="en-US" sz="2000" dirty="0">
                <a:solidFill>
                  <a:srgbClr val="000000"/>
                </a:solidFill>
                <a:latin typeface="Helvetica" pitchFamily="34" charset="0"/>
              </a:rPr>
              <a:t> information</a:t>
            </a:r>
          </a:p>
          <a:p>
            <a:pPr marL="231775" indent="-231775" eaLnBrk="0" hangingPunct="0">
              <a:spcAft>
                <a:spcPts val="300"/>
              </a:spcAft>
              <a:buFontTx/>
              <a:buChar char="•"/>
            </a:pPr>
            <a:r>
              <a:rPr lang="en-US" sz="2000" dirty="0">
                <a:solidFill>
                  <a:srgbClr val="FF3300"/>
                </a:solidFill>
                <a:latin typeface="Helvetica" pitchFamily="34" charset="0"/>
              </a:rPr>
              <a:t>Standard format</a:t>
            </a:r>
            <a:r>
              <a:rPr lang="en-US" sz="2000" dirty="0">
                <a:solidFill>
                  <a:srgbClr val="000000"/>
                </a:solidFill>
                <a:latin typeface="Helvetica" pitchFamily="34" charset="0"/>
              </a:rPr>
              <a:t> for data sharing</a:t>
            </a:r>
          </a:p>
          <a:p>
            <a:pPr marL="231775" indent="-231775" eaLnBrk="0" hangingPunct="0">
              <a:spcAft>
                <a:spcPts val="300"/>
              </a:spcAft>
              <a:buFontTx/>
              <a:buChar char="•"/>
            </a:pPr>
            <a:r>
              <a:rPr lang="en-US" sz="2000" dirty="0">
                <a:solidFill>
                  <a:srgbClr val="FF3300"/>
                </a:solidFill>
                <a:latin typeface="Helvetica" pitchFamily="34" charset="0"/>
              </a:rPr>
              <a:t>Cross dimension</a:t>
            </a:r>
            <a:r>
              <a:rPr lang="en-US" sz="2000" dirty="0">
                <a:solidFill>
                  <a:srgbClr val="000000"/>
                </a:solidFill>
                <a:latin typeface="Helvetica" pitchFamily="34" charset="0"/>
              </a:rPr>
              <a:t> retrieval and analysis</a:t>
            </a:r>
            <a:endParaRPr lang="en-US" sz="2000" b="1" i="1" dirty="0">
              <a:solidFill>
                <a:srgbClr val="000000"/>
              </a:solidFill>
              <a:latin typeface="Helvetica" pitchFamily="34" charset="0"/>
            </a:endParaRPr>
          </a:p>
        </p:txBody>
      </p:sp>
      <p:grpSp>
        <p:nvGrpSpPr>
          <p:cNvPr id="2" name="Group 74"/>
          <p:cNvGrpSpPr>
            <a:grpSpLocks/>
          </p:cNvGrpSpPr>
          <p:nvPr/>
        </p:nvGrpSpPr>
        <p:grpSpPr bwMode="auto">
          <a:xfrm>
            <a:off x="2438400" y="1143000"/>
            <a:ext cx="4124325" cy="3171825"/>
            <a:chOff x="2976" y="2160"/>
            <a:chExt cx="2736" cy="2112"/>
          </a:xfrm>
        </p:grpSpPr>
        <p:sp>
          <p:nvSpPr>
            <p:cNvPr id="66566" name="Rectangle 73"/>
            <p:cNvSpPr>
              <a:spLocks noChangeArrowheads="1"/>
            </p:cNvSpPr>
            <p:nvPr/>
          </p:nvSpPr>
          <p:spPr bwMode="auto">
            <a:xfrm>
              <a:off x="2976" y="2160"/>
              <a:ext cx="2736" cy="2112"/>
            </a:xfrm>
            <a:prstGeom prst="rect">
              <a:avLst/>
            </a:prstGeom>
            <a:solidFill>
              <a:srgbClr val="E9EAE2"/>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cxnSp>
          <p:nvCxnSpPr>
            <p:cNvPr id="73" name="Straight Arrow Connector 72"/>
            <p:cNvCxnSpPr/>
            <p:nvPr/>
          </p:nvCxnSpPr>
          <p:spPr>
            <a:xfrm rot="5400000" flipH="1" flipV="1">
              <a:off x="3376" y="2819"/>
              <a:ext cx="1127"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0800000" flipV="1">
              <a:off x="3374" y="3382"/>
              <a:ext cx="567" cy="58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3941" y="3382"/>
              <a:ext cx="934"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570" name="TextBox 6"/>
            <p:cNvSpPr txBox="1">
              <a:spLocks noChangeArrowheads="1"/>
            </p:cNvSpPr>
            <p:nvPr/>
          </p:nvSpPr>
          <p:spPr bwMode="auto">
            <a:xfrm>
              <a:off x="4848" y="3360"/>
              <a:ext cx="753"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Space, S</a:t>
              </a:r>
            </a:p>
          </p:txBody>
        </p:sp>
        <p:sp>
          <p:nvSpPr>
            <p:cNvPr id="66571" name="TextBox 7"/>
            <p:cNvSpPr txBox="1">
              <a:spLocks noChangeArrowheads="1"/>
            </p:cNvSpPr>
            <p:nvPr/>
          </p:nvSpPr>
          <p:spPr bwMode="auto">
            <a:xfrm>
              <a:off x="4032" y="2208"/>
              <a:ext cx="688"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Time, T</a:t>
              </a:r>
            </a:p>
          </p:txBody>
        </p:sp>
        <p:sp>
          <p:nvSpPr>
            <p:cNvPr id="66572" name="TextBox 8"/>
            <p:cNvSpPr txBox="1">
              <a:spLocks noChangeArrowheads="1"/>
            </p:cNvSpPr>
            <p:nvPr/>
          </p:nvSpPr>
          <p:spPr bwMode="auto">
            <a:xfrm>
              <a:off x="3308" y="3955"/>
              <a:ext cx="1036"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Variables, V</a:t>
              </a:r>
            </a:p>
          </p:txBody>
        </p:sp>
        <p:cxnSp>
          <p:nvCxnSpPr>
            <p:cNvPr id="66573" name="Straight Connector 9"/>
            <p:cNvCxnSpPr>
              <a:cxnSpLocks noChangeShapeType="1"/>
            </p:cNvCxnSpPr>
            <p:nvPr/>
          </p:nvCxnSpPr>
          <p:spPr bwMode="auto">
            <a:xfrm rot="5400000" flipH="1" flipV="1">
              <a:off x="4127" y="3099"/>
              <a:ext cx="581" cy="1"/>
            </a:xfrm>
            <a:prstGeom prst="line">
              <a:avLst/>
            </a:prstGeom>
            <a:noFill/>
            <a:ln w="19050" algn="ctr">
              <a:solidFill>
                <a:srgbClr val="3C6ACA"/>
              </a:solidFill>
              <a:round/>
              <a:headEnd/>
              <a:tailEnd/>
            </a:ln>
          </p:spPr>
        </p:cxnSp>
        <p:cxnSp>
          <p:nvCxnSpPr>
            <p:cNvPr id="66574" name="Straight Connector 10"/>
            <p:cNvCxnSpPr>
              <a:cxnSpLocks noChangeShapeType="1"/>
            </p:cNvCxnSpPr>
            <p:nvPr/>
          </p:nvCxnSpPr>
          <p:spPr bwMode="auto">
            <a:xfrm rot="5400000" flipH="1" flipV="1">
              <a:off x="3368" y="3365"/>
              <a:ext cx="580" cy="1"/>
            </a:xfrm>
            <a:prstGeom prst="line">
              <a:avLst/>
            </a:prstGeom>
            <a:noFill/>
            <a:ln w="19050" algn="ctr">
              <a:solidFill>
                <a:srgbClr val="3C6ACA"/>
              </a:solidFill>
              <a:round/>
              <a:headEnd/>
              <a:tailEnd/>
            </a:ln>
          </p:spPr>
        </p:cxnSp>
        <p:cxnSp>
          <p:nvCxnSpPr>
            <p:cNvPr id="66575" name="Straight Connector 11"/>
            <p:cNvCxnSpPr>
              <a:cxnSpLocks noChangeShapeType="1"/>
            </p:cNvCxnSpPr>
            <p:nvPr/>
          </p:nvCxnSpPr>
          <p:spPr bwMode="auto">
            <a:xfrm rot="5400000" flipH="1" flipV="1">
              <a:off x="3850" y="3365"/>
              <a:ext cx="580" cy="1"/>
            </a:xfrm>
            <a:prstGeom prst="line">
              <a:avLst/>
            </a:prstGeom>
            <a:noFill/>
            <a:ln w="19050" algn="ctr">
              <a:solidFill>
                <a:srgbClr val="3C6ACA"/>
              </a:solidFill>
              <a:round/>
              <a:headEnd/>
              <a:tailEnd/>
            </a:ln>
          </p:spPr>
        </p:cxnSp>
        <p:cxnSp>
          <p:nvCxnSpPr>
            <p:cNvPr id="66576" name="Straight Connector 12"/>
            <p:cNvCxnSpPr>
              <a:cxnSpLocks noChangeShapeType="1"/>
            </p:cNvCxnSpPr>
            <p:nvPr/>
          </p:nvCxnSpPr>
          <p:spPr bwMode="auto">
            <a:xfrm>
              <a:off x="3657" y="3075"/>
              <a:ext cx="482" cy="0"/>
            </a:xfrm>
            <a:prstGeom prst="line">
              <a:avLst/>
            </a:prstGeom>
            <a:noFill/>
            <a:ln w="19050" algn="ctr">
              <a:solidFill>
                <a:srgbClr val="3C6ACA"/>
              </a:solidFill>
              <a:round/>
              <a:headEnd/>
              <a:tailEnd/>
            </a:ln>
          </p:spPr>
        </p:cxnSp>
        <p:cxnSp>
          <p:nvCxnSpPr>
            <p:cNvPr id="66577" name="Straight Connector 13"/>
            <p:cNvCxnSpPr>
              <a:cxnSpLocks noChangeShapeType="1"/>
            </p:cNvCxnSpPr>
            <p:nvPr/>
          </p:nvCxnSpPr>
          <p:spPr bwMode="auto">
            <a:xfrm>
              <a:off x="3941" y="2801"/>
              <a:ext cx="481" cy="1"/>
            </a:xfrm>
            <a:prstGeom prst="line">
              <a:avLst/>
            </a:prstGeom>
            <a:noFill/>
            <a:ln w="19050" algn="ctr">
              <a:solidFill>
                <a:srgbClr val="3C6ACA"/>
              </a:solidFill>
              <a:round/>
              <a:headEnd/>
              <a:tailEnd/>
            </a:ln>
          </p:spPr>
        </p:cxnSp>
        <p:cxnSp>
          <p:nvCxnSpPr>
            <p:cNvPr id="66578" name="Straight Connector 14"/>
            <p:cNvCxnSpPr>
              <a:cxnSpLocks noChangeShapeType="1"/>
            </p:cNvCxnSpPr>
            <p:nvPr/>
          </p:nvCxnSpPr>
          <p:spPr bwMode="auto">
            <a:xfrm>
              <a:off x="3657" y="3655"/>
              <a:ext cx="482" cy="1"/>
            </a:xfrm>
            <a:prstGeom prst="line">
              <a:avLst/>
            </a:prstGeom>
            <a:noFill/>
            <a:ln w="19050" algn="ctr">
              <a:solidFill>
                <a:srgbClr val="3C6ACA"/>
              </a:solidFill>
              <a:round/>
              <a:headEnd/>
              <a:tailEnd/>
            </a:ln>
          </p:spPr>
        </p:cxnSp>
        <p:cxnSp>
          <p:nvCxnSpPr>
            <p:cNvPr id="66579" name="Straight Connector 15"/>
            <p:cNvCxnSpPr>
              <a:cxnSpLocks noChangeShapeType="1"/>
            </p:cNvCxnSpPr>
            <p:nvPr/>
          </p:nvCxnSpPr>
          <p:spPr bwMode="auto">
            <a:xfrm flipV="1">
              <a:off x="3657" y="2801"/>
              <a:ext cx="284" cy="274"/>
            </a:xfrm>
            <a:prstGeom prst="line">
              <a:avLst/>
            </a:prstGeom>
            <a:noFill/>
            <a:ln w="19050" algn="ctr">
              <a:solidFill>
                <a:srgbClr val="3C6ACA"/>
              </a:solidFill>
              <a:round/>
              <a:headEnd/>
              <a:tailEnd/>
            </a:ln>
          </p:spPr>
        </p:cxnSp>
        <p:cxnSp>
          <p:nvCxnSpPr>
            <p:cNvPr id="66580" name="Straight Connector 16"/>
            <p:cNvCxnSpPr>
              <a:cxnSpLocks noChangeShapeType="1"/>
            </p:cNvCxnSpPr>
            <p:nvPr/>
          </p:nvCxnSpPr>
          <p:spPr bwMode="auto">
            <a:xfrm flipV="1">
              <a:off x="4139" y="2801"/>
              <a:ext cx="283" cy="274"/>
            </a:xfrm>
            <a:prstGeom prst="line">
              <a:avLst/>
            </a:prstGeom>
            <a:noFill/>
            <a:ln w="19050" algn="ctr">
              <a:solidFill>
                <a:srgbClr val="3C6ACA"/>
              </a:solidFill>
              <a:round/>
              <a:headEnd/>
              <a:tailEnd/>
            </a:ln>
          </p:spPr>
        </p:cxnSp>
        <p:cxnSp>
          <p:nvCxnSpPr>
            <p:cNvPr id="66581" name="Straight Connector 17"/>
            <p:cNvCxnSpPr>
              <a:cxnSpLocks noChangeShapeType="1"/>
            </p:cNvCxnSpPr>
            <p:nvPr/>
          </p:nvCxnSpPr>
          <p:spPr bwMode="auto">
            <a:xfrm flipV="1">
              <a:off x="4139" y="3382"/>
              <a:ext cx="283" cy="273"/>
            </a:xfrm>
            <a:prstGeom prst="line">
              <a:avLst/>
            </a:prstGeom>
            <a:noFill/>
            <a:ln w="19050" algn="ctr">
              <a:solidFill>
                <a:srgbClr val="3C6ACA"/>
              </a:solidFill>
              <a:round/>
              <a:headEnd/>
              <a:tailEnd/>
            </a:ln>
          </p:spPr>
        </p:cxnSp>
        <p:sp>
          <p:nvSpPr>
            <p:cNvPr id="66582" name="TextBox 18"/>
            <p:cNvSpPr txBox="1">
              <a:spLocks noChangeArrowheads="1"/>
            </p:cNvSpPr>
            <p:nvPr/>
          </p:nvSpPr>
          <p:spPr bwMode="auto">
            <a:xfrm>
              <a:off x="4594" y="3124"/>
              <a:ext cx="191" cy="288"/>
            </a:xfrm>
            <a:prstGeom prst="rect">
              <a:avLst/>
            </a:prstGeom>
            <a:noFill/>
            <a:ln w="9525">
              <a:noFill/>
              <a:miter lim="800000"/>
              <a:headEnd/>
              <a:tailEnd/>
            </a:ln>
          </p:spPr>
          <p:txBody>
            <a:bodyPr wrap="none">
              <a:spAutoFit/>
            </a:bodyPr>
            <a:lstStyle/>
            <a:p>
              <a:r>
                <a:rPr lang="en-US" sz="2400" dirty="0">
                  <a:solidFill>
                    <a:srgbClr val="000000"/>
                  </a:solidFill>
                  <a:latin typeface="Calibri" pitchFamily="34" charset="0"/>
                </a:rPr>
                <a:t>s</a:t>
              </a:r>
            </a:p>
          </p:txBody>
        </p:sp>
        <p:sp>
          <p:nvSpPr>
            <p:cNvPr id="89" name="Oval 88"/>
            <p:cNvSpPr/>
            <p:nvPr/>
          </p:nvSpPr>
          <p:spPr>
            <a:xfrm>
              <a:off x="4393" y="3348"/>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6584" name="TextBox 20"/>
            <p:cNvSpPr txBox="1">
              <a:spLocks noChangeArrowheads="1"/>
            </p:cNvSpPr>
            <p:nvPr/>
          </p:nvSpPr>
          <p:spPr bwMode="auto">
            <a:xfrm>
              <a:off x="3936" y="2464"/>
              <a:ext cx="180" cy="288"/>
            </a:xfrm>
            <a:prstGeom prst="rect">
              <a:avLst/>
            </a:prstGeom>
            <a:noFill/>
            <a:ln w="9525">
              <a:noFill/>
              <a:miter lim="800000"/>
              <a:headEnd/>
              <a:tailEnd/>
            </a:ln>
          </p:spPr>
          <p:txBody>
            <a:bodyPr wrap="none">
              <a:spAutoFit/>
            </a:bodyPr>
            <a:lstStyle/>
            <a:p>
              <a:r>
                <a:rPr lang="en-US" sz="2400" dirty="0">
                  <a:solidFill>
                    <a:srgbClr val="000000"/>
                  </a:solidFill>
                  <a:latin typeface="Calibri" pitchFamily="34" charset="0"/>
                </a:rPr>
                <a:t>t</a:t>
              </a:r>
            </a:p>
          </p:txBody>
        </p:sp>
        <p:sp>
          <p:nvSpPr>
            <p:cNvPr id="91" name="Oval 90"/>
            <p:cNvSpPr/>
            <p:nvPr/>
          </p:nvSpPr>
          <p:spPr>
            <a:xfrm>
              <a:off x="3912" y="2771"/>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6586" name="TextBox 22"/>
            <p:cNvSpPr txBox="1">
              <a:spLocks noChangeArrowheads="1"/>
            </p:cNvSpPr>
            <p:nvPr/>
          </p:nvSpPr>
          <p:spPr bwMode="auto">
            <a:xfrm>
              <a:off x="3279" y="3530"/>
              <a:ext cx="254" cy="288"/>
            </a:xfrm>
            <a:prstGeom prst="rect">
              <a:avLst/>
            </a:prstGeom>
            <a:noFill/>
            <a:ln w="9525">
              <a:noFill/>
              <a:miter lim="800000"/>
              <a:headEnd/>
              <a:tailEnd/>
            </a:ln>
          </p:spPr>
          <p:txBody>
            <a:bodyPr wrap="none">
              <a:spAutoFit/>
            </a:bodyPr>
            <a:lstStyle/>
            <a:p>
              <a:r>
                <a:rPr lang="en-US" sz="2400" dirty="0">
                  <a:solidFill>
                    <a:srgbClr val="000000"/>
                  </a:solidFill>
                  <a:latin typeface="Calibri" pitchFamily="34" charset="0"/>
                </a:rPr>
                <a:t>V</a:t>
              </a:r>
              <a:r>
                <a:rPr lang="en-US" sz="2400" baseline="-25000" dirty="0">
                  <a:solidFill>
                    <a:srgbClr val="000000"/>
                  </a:solidFill>
                  <a:latin typeface="Calibri" pitchFamily="34" charset="0"/>
                </a:rPr>
                <a:t>i</a:t>
              </a:r>
            </a:p>
          </p:txBody>
        </p:sp>
        <p:sp>
          <p:nvSpPr>
            <p:cNvPr id="93" name="Oval 92"/>
            <p:cNvSpPr/>
            <p:nvPr/>
          </p:nvSpPr>
          <p:spPr>
            <a:xfrm>
              <a:off x="3629" y="3621"/>
              <a:ext cx="56"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6588" name="TextBox 24"/>
            <p:cNvSpPr txBox="1">
              <a:spLocks noChangeArrowheads="1"/>
            </p:cNvSpPr>
            <p:nvPr/>
          </p:nvSpPr>
          <p:spPr bwMode="auto">
            <a:xfrm>
              <a:off x="4224" y="2879"/>
              <a:ext cx="564"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v</a:t>
              </a:r>
              <a:r>
                <a:rPr lang="en-US" sz="2400" baseline="-25000">
                  <a:solidFill>
                    <a:srgbClr val="000000"/>
                  </a:solidFill>
                  <a:latin typeface="Calibri" pitchFamily="34" charset="0"/>
                </a:rPr>
                <a:t>i </a:t>
              </a:r>
              <a:r>
                <a:rPr lang="en-US" sz="2400">
                  <a:solidFill>
                    <a:srgbClr val="000000"/>
                  </a:solidFill>
                  <a:latin typeface="Calibri" pitchFamily="34" charset="0"/>
                </a:rPr>
                <a:t>(s,t)</a:t>
              </a:r>
            </a:p>
          </p:txBody>
        </p:sp>
        <p:sp>
          <p:nvSpPr>
            <p:cNvPr id="95" name="Oval 94"/>
            <p:cNvSpPr/>
            <p:nvPr/>
          </p:nvSpPr>
          <p:spPr>
            <a:xfrm>
              <a:off x="4111" y="3041"/>
              <a:ext cx="56" cy="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6590" name="TextBox 26"/>
            <p:cNvSpPr txBox="1">
              <a:spLocks noChangeArrowheads="1"/>
            </p:cNvSpPr>
            <p:nvPr/>
          </p:nvSpPr>
          <p:spPr bwMode="auto">
            <a:xfrm>
              <a:off x="4752" y="3120"/>
              <a:ext cx="807"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“Where”</a:t>
              </a:r>
            </a:p>
          </p:txBody>
        </p:sp>
        <p:sp>
          <p:nvSpPr>
            <p:cNvPr id="66591" name="TextBox 27"/>
            <p:cNvSpPr txBox="1">
              <a:spLocks noChangeArrowheads="1"/>
            </p:cNvSpPr>
            <p:nvPr/>
          </p:nvSpPr>
          <p:spPr bwMode="auto">
            <a:xfrm>
              <a:off x="3486" y="3731"/>
              <a:ext cx="704"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“What”</a:t>
              </a:r>
            </a:p>
          </p:txBody>
        </p:sp>
        <p:sp>
          <p:nvSpPr>
            <p:cNvPr id="66592" name="TextBox 28"/>
            <p:cNvSpPr txBox="1">
              <a:spLocks noChangeArrowheads="1"/>
            </p:cNvSpPr>
            <p:nvPr/>
          </p:nvSpPr>
          <p:spPr bwMode="auto">
            <a:xfrm>
              <a:off x="3168" y="2208"/>
              <a:ext cx="745"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“When”</a:t>
              </a:r>
            </a:p>
          </p:txBody>
        </p:sp>
        <p:sp>
          <p:nvSpPr>
            <p:cNvPr id="66593" name="TextBox 29"/>
            <p:cNvSpPr txBox="1">
              <a:spLocks noChangeArrowheads="1"/>
            </p:cNvSpPr>
            <p:nvPr/>
          </p:nvSpPr>
          <p:spPr bwMode="auto">
            <a:xfrm>
              <a:off x="4608" y="2592"/>
              <a:ext cx="1082" cy="288"/>
            </a:xfrm>
            <a:prstGeom prst="rect">
              <a:avLst/>
            </a:prstGeom>
            <a:noFill/>
            <a:ln w="9525">
              <a:noFill/>
              <a:miter lim="800000"/>
              <a:headEnd/>
              <a:tailEnd/>
            </a:ln>
          </p:spPr>
          <p:txBody>
            <a:bodyPr wrap="none">
              <a:spAutoFit/>
            </a:bodyPr>
            <a:lstStyle/>
            <a:p>
              <a:r>
                <a:rPr lang="en-US" sz="2400">
                  <a:solidFill>
                    <a:srgbClr val="000000"/>
                  </a:solidFill>
                  <a:latin typeface="Calibri" pitchFamily="34" charset="0"/>
                </a:rPr>
                <a:t>A data value</a:t>
              </a:r>
            </a:p>
          </p:txBody>
        </p:sp>
        <p:cxnSp>
          <p:nvCxnSpPr>
            <p:cNvPr id="66594" name="Straight Arrow Connector 31"/>
            <p:cNvCxnSpPr>
              <a:cxnSpLocks noChangeShapeType="1"/>
              <a:stCxn id="66593" idx="1"/>
              <a:endCxn id="95" idx="7"/>
            </p:cNvCxnSpPr>
            <p:nvPr/>
          </p:nvCxnSpPr>
          <p:spPr bwMode="auto">
            <a:xfrm flipH="1">
              <a:off x="4159" y="2736"/>
              <a:ext cx="449" cy="307"/>
            </a:xfrm>
            <a:prstGeom prst="straightConnector1">
              <a:avLst/>
            </a:prstGeom>
            <a:noFill/>
            <a:ln w="19050" algn="ctr">
              <a:solidFill>
                <a:srgbClr val="4A7EBB"/>
              </a:solidFill>
              <a:prstDash val="dash"/>
              <a:round/>
              <a:headEnd/>
              <a:tailEnd type="arrow" w="med" len="med"/>
            </a:ln>
          </p:spPr>
        </p:cxn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1376</Words>
  <Application>Microsoft Office PowerPoint</Application>
  <PresentationFormat>On-screen Show (4:3)</PresentationFormat>
  <Paragraphs>341</Paragraphs>
  <Slides>30</Slides>
  <Notes>11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HydroServer   A Platform for Publishing Space-Time Hydrologic Datasets  </vt:lpstr>
      <vt:lpstr>From the NSF WSC Call for Proposals</vt:lpstr>
      <vt:lpstr>CUAHSI HIS</vt:lpstr>
      <vt:lpstr>HydroServer Goals</vt:lpstr>
      <vt:lpstr>Slide 5</vt:lpstr>
      <vt:lpstr>HydroServer Regions</vt:lpstr>
      <vt:lpstr>Slide 7</vt:lpstr>
      <vt:lpstr>Publication of Point Observations</vt:lpstr>
      <vt:lpstr>Observations Data Model (ODM) A Relational Model at the Single Observation Level</vt:lpstr>
      <vt:lpstr>Slide 10</vt:lpstr>
      <vt:lpstr>Publication of Point Observations Data</vt:lpstr>
      <vt:lpstr>Slide 12</vt:lpstr>
      <vt:lpstr>Slide 13</vt:lpstr>
      <vt:lpstr>Publication of Spatial (GIS) Datasets</vt:lpstr>
      <vt:lpstr>Data Presentation Via a Map Interface</vt:lpstr>
      <vt:lpstr>Data Preview, Visualization, and Analysis Time Series Analyst</vt:lpstr>
      <vt:lpstr>HydroServer Website</vt:lpstr>
      <vt:lpstr>HydroServer Capabilities Database</vt:lpstr>
      <vt:lpstr>HydroServer Capabilities Web Service</vt:lpstr>
      <vt:lpstr>Slide 20</vt:lpstr>
      <vt:lpstr>HIS Central</vt:lpstr>
      <vt:lpstr>Slide 22</vt:lpstr>
      <vt:lpstr>Hydrologic Domain Ontology to support concept based data discovery</vt:lpstr>
      <vt:lpstr>HydroTagger</vt:lpstr>
      <vt:lpstr>HIS Central Catalog</vt:lpstr>
      <vt:lpstr>HydroServer Implementation in WATERS Network Information System</vt:lpstr>
      <vt:lpstr>ICEWATER – A Regional HIS</vt:lpstr>
      <vt:lpstr>Slide 28</vt:lpstr>
      <vt:lpstr>Summary</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INRA Constellation of Experimental Watersheds:  Cyberinfrastructure to Support Publication of Water Resources Data</dc:title>
  <dc:creator>Jeff Horsburgh</dc:creator>
  <cp:lastModifiedBy>jeff</cp:lastModifiedBy>
  <cp:revision>174</cp:revision>
  <dcterms:created xsi:type="dcterms:W3CDTF">2009-03-30T15:14:51Z</dcterms:created>
  <dcterms:modified xsi:type="dcterms:W3CDTF">2010-07-09T21:48:08Z</dcterms:modified>
</cp:coreProperties>
</file>